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6858000" cx="12192000"/>
  <p:notesSz cx="6858000" cy="9144000"/>
  <p:embeddedFontLst>
    <p:embeddedFont>
      <p:font typeface="Raleway"/>
      <p:regular r:id="rId39"/>
      <p:bold r:id="rId40"/>
      <p:italic r:id="rId41"/>
      <p:boldItalic r:id="rId42"/>
    </p:embeddedFont>
    <p:embeddedFont>
      <p:font typeface="Roboto"/>
      <p:regular r:id="rId43"/>
      <p:bold r:id="rId44"/>
      <p:italic r:id="rId45"/>
      <p:boldItalic r:id="rId46"/>
    </p:embeddedFont>
    <p:embeddedFont>
      <p:font typeface="Oswald Regular"/>
      <p:regular r:id="rId47"/>
      <p:bold r:id="rId48"/>
    </p:embeddedFont>
    <p:embeddedFont>
      <p:font typeface="Lato"/>
      <p:regular r:id="rId49"/>
      <p:bold r:id="rId50"/>
      <p:italic r:id="rId51"/>
      <p:boldItalic r:id="rId52"/>
    </p:embeddedFont>
    <p:embeddedFont>
      <p:font typeface="Raleway Light"/>
      <p:regular r:id="rId53"/>
      <p:bold r:id="rId54"/>
      <p:italic r:id="rId55"/>
      <p:boldItalic r:id="rId56"/>
    </p:embeddedFont>
    <p:embeddedFont>
      <p:font typeface="Helvetica Neue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7152">
          <p15:clr>
            <a:srgbClr val="A4A3A4"/>
          </p15:clr>
        </p15:guide>
        <p15:guide id="4" pos="5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A15BA88-84CE-493D-92A9-D8AC7E3F4D11}">
  <a:tblStyle styleId="{FA15BA88-84CE-493D-92A9-D8AC7E3F4D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  <p:guide pos="7152"/>
        <p:guide pos="50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bold.fntdata"/><Relationship Id="rId42" Type="http://schemas.openxmlformats.org/officeDocument/2006/relationships/font" Target="fonts/Raleway-boldItalic.fntdata"/><Relationship Id="rId41" Type="http://schemas.openxmlformats.org/officeDocument/2006/relationships/font" Target="fonts/Raleway-italic.fntdata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OswaldRegular-bold.fntdata"/><Relationship Id="rId47" Type="http://schemas.openxmlformats.org/officeDocument/2006/relationships/font" Target="fonts/OswaldRegular-regular.fntdata"/><Relationship Id="rId49" Type="http://schemas.openxmlformats.org/officeDocument/2006/relationships/font" Target="fonts/La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font" Target="fonts/Raleway-regular.fntdata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HelveticaNeue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Lato-italic.fntdata"/><Relationship Id="rId50" Type="http://schemas.openxmlformats.org/officeDocument/2006/relationships/font" Target="fonts/Lato-bold.fntdata"/><Relationship Id="rId53" Type="http://schemas.openxmlformats.org/officeDocument/2006/relationships/font" Target="fonts/RalewayLight-regular.fntdata"/><Relationship Id="rId52" Type="http://schemas.openxmlformats.org/officeDocument/2006/relationships/font" Target="fonts/Lato-boldItalic.fntdata"/><Relationship Id="rId11" Type="http://schemas.openxmlformats.org/officeDocument/2006/relationships/slide" Target="slides/slide5.xml"/><Relationship Id="rId55" Type="http://schemas.openxmlformats.org/officeDocument/2006/relationships/font" Target="fonts/RalewayLight-italic.fntdata"/><Relationship Id="rId10" Type="http://schemas.openxmlformats.org/officeDocument/2006/relationships/slide" Target="slides/slide4.xml"/><Relationship Id="rId54" Type="http://schemas.openxmlformats.org/officeDocument/2006/relationships/font" Target="fonts/RalewayLight-bold.fntdata"/><Relationship Id="rId13" Type="http://schemas.openxmlformats.org/officeDocument/2006/relationships/slide" Target="slides/slide7.xml"/><Relationship Id="rId57" Type="http://schemas.openxmlformats.org/officeDocument/2006/relationships/font" Target="fonts/HelveticaNeue-regular.fntdata"/><Relationship Id="rId12" Type="http://schemas.openxmlformats.org/officeDocument/2006/relationships/slide" Target="slides/slide6.xml"/><Relationship Id="rId56" Type="http://schemas.openxmlformats.org/officeDocument/2006/relationships/font" Target="fonts/RalewayLight-boldItalic.fntdata"/><Relationship Id="rId15" Type="http://schemas.openxmlformats.org/officeDocument/2006/relationships/slide" Target="slides/slide9.xml"/><Relationship Id="rId59" Type="http://schemas.openxmlformats.org/officeDocument/2006/relationships/font" Target="fonts/HelveticaNeue-italic.fntdata"/><Relationship Id="rId14" Type="http://schemas.openxmlformats.org/officeDocument/2006/relationships/slide" Target="slides/slide8.xml"/><Relationship Id="rId58" Type="http://schemas.openxmlformats.org/officeDocument/2006/relationships/font" Target="fonts/HelveticaNeue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36efad20d_0_3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36efad20d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36efad20d_0_4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36efad20d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36efad20d_0_4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636efad20d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36efad20d_0_4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36efad20d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36efad20d_0_4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636efad20d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36efad20d_0_5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36efad20d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36efad20d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636efad20d_0_5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636efad20d_0_4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636efad20d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36efad20d_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636efad20d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36efad20d_1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36efad20d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36efad20d_1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36efad20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36efad20d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636efad20d_1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36efad20d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636efad20d_1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36efad20d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636efad20d_1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36efad20d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636efad20d_1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636efad20d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636efad20d_1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36efad20d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636efad20d_2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636efad20d_2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636efad20d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636efad20d_1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636efad20d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636efad20d_2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636efad20d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636efad20d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636efad20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36efad20d_2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36efad20d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638a3f7de0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638a3f7de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636efad20d_2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636efad20d_2_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636efad20d_0_2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636efad20d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36efad20d_0_3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36efad20d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38a3f7de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38a3f7d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36efad20d_0_3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36efad20d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178325" y="6293000"/>
            <a:ext cx="4746974" cy="330196"/>
            <a:chOff x="7178325" y="6293000"/>
            <a:chExt cx="4746974" cy="330196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178325" y="6293001"/>
              <a:ext cx="1052647" cy="330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85480" y="6293000"/>
              <a:ext cx="1476966" cy="330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137198" y="6293001"/>
              <a:ext cx="1788101" cy="33019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11549213" y="266995"/>
            <a:ext cx="412740" cy="41274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6" name="Google Shape;16;p3"/>
          <p:cNvSpPr txBox="1"/>
          <p:nvPr/>
        </p:nvSpPr>
        <p:spPr>
          <a:xfrm>
            <a:off x="11522186" y="294852"/>
            <a:ext cx="4667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600">
                <a:solidFill>
                  <a:schemeClr val="accent1"/>
                </a:solidFill>
                <a:latin typeface="Raleway Light"/>
                <a:ea typeface="Raleway Light"/>
                <a:cs typeface="Raleway Light"/>
                <a:sym typeface="Raleway Light"/>
              </a:rPr>
              <a:t>‹#›</a:t>
            </a:fld>
            <a:endParaRPr b="0" sz="1600">
              <a:solidFill>
                <a:schemeClr val="accen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grpSp>
        <p:nvGrpSpPr>
          <p:cNvPr id="17" name="Google Shape;17;p3"/>
          <p:cNvGrpSpPr/>
          <p:nvPr/>
        </p:nvGrpSpPr>
        <p:grpSpPr>
          <a:xfrm>
            <a:off x="7178325" y="6293000"/>
            <a:ext cx="4746974" cy="330196"/>
            <a:chOff x="7178325" y="6293000"/>
            <a:chExt cx="4746974" cy="330196"/>
          </a:xfrm>
        </p:grpSpPr>
        <p:pic>
          <p:nvPicPr>
            <p:cNvPr id="18" name="Google Shape;18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178325" y="6293001"/>
              <a:ext cx="1052647" cy="330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85480" y="6293000"/>
              <a:ext cx="1476966" cy="330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137198" y="6293001"/>
              <a:ext cx="1788101" cy="33019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Custom Layout">
  <p:cSld name="1_Custom Layou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11549213" y="266995"/>
            <a:ext cx="412740" cy="41274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3" name="Google Shape;23;p4"/>
          <p:cNvSpPr txBox="1"/>
          <p:nvPr/>
        </p:nvSpPr>
        <p:spPr>
          <a:xfrm>
            <a:off x="11522186" y="294852"/>
            <a:ext cx="4667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600">
                <a:solidFill>
                  <a:schemeClr val="accent1"/>
                </a:solidFill>
                <a:latin typeface="Raleway Light"/>
                <a:ea typeface="Raleway Light"/>
                <a:cs typeface="Raleway Light"/>
                <a:sym typeface="Raleway Light"/>
              </a:rPr>
              <a:t>‹#›</a:t>
            </a:fld>
            <a:endParaRPr b="0" sz="1600">
              <a:solidFill>
                <a:schemeClr val="accen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grpSp>
        <p:nvGrpSpPr>
          <p:cNvPr id="24" name="Google Shape;24;p4"/>
          <p:cNvGrpSpPr/>
          <p:nvPr/>
        </p:nvGrpSpPr>
        <p:grpSpPr>
          <a:xfrm>
            <a:off x="7178325" y="6293000"/>
            <a:ext cx="4746974" cy="330196"/>
            <a:chOff x="7178325" y="6293000"/>
            <a:chExt cx="4746974" cy="330196"/>
          </a:xfrm>
        </p:grpSpPr>
        <p:pic>
          <p:nvPicPr>
            <p:cNvPr id="25" name="Google Shape;25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178325" y="6293001"/>
              <a:ext cx="1052647" cy="330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6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85480" y="6293000"/>
              <a:ext cx="1476966" cy="330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137198" y="6293001"/>
              <a:ext cx="1788101" cy="33019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rgbClr val="027CD0">
                  <a:alpha val="49803"/>
                </a:srgbClr>
              </a:gs>
              <a:gs pos="100000">
                <a:srgbClr val="754DD0">
                  <a:alpha val="49803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grpSp>
        <p:nvGrpSpPr>
          <p:cNvPr id="30" name="Google Shape;30;p5"/>
          <p:cNvGrpSpPr/>
          <p:nvPr/>
        </p:nvGrpSpPr>
        <p:grpSpPr>
          <a:xfrm>
            <a:off x="7178325" y="6293000"/>
            <a:ext cx="4746974" cy="330196"/>
            <a:chOff x="7178325" y="6293000"/>
            <a:chExt cx="4746974" cy="330196"/>
          </a:xfrm>
        </p:grpSpPr>
        <p:pic>
          <p:nvPicPr>
            <p:cNvPr id="31" name="Google Shape;31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178325" y="6293001"/>
              <a:ext cx="1052647" cy="330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32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85480" y="6293000"/>
              <a:ext cx="1476966" cy="330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137198" y="6293001"/>
              <a:ext cx="1788101" cy="33019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">
  <p:cSld name="CUSTOM_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rgbClr val="027CD0">
                  <a:alpha val="80000"/>
                </a:srgbClr>
              </a:gs>
              <a:gs pos="100000">
                <a:srgbClr val="754DD0">
                  <a:alpha val="80000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grpSp>
        <p:nvGrpSpPr>
          <p:cNvPr id="36" name="Google Shape;36;p6"/>
          <p:cNvGrpSpPr/>
          <p:nvPr/>
        </p:nvGrpSpPr>
        <p:grpSpPr>
          <a:xfrm>
            <a:off x="7187222" y="6324915"/>
            <a:ext cx="4642146" cy="330211"/>
            <a:chOff x="2404943" y="5921312"/>
            <a:chExt cx="7592650" cy="540090"/>
          </a:xfrm>
        </p:grpSpPr>
        <p:pic>
          <p:nvPicPr>
            <p:cNvPr id="37" name="Google Shape;37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404943" y="5921331"/>
              <a:ext cx="1747061" cy="5400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39634" y="5921315"/>
              <a:ext cx="2293669" cy="512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39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20932" y="5921312"/>
              <a:ext cx="2776662" cy="51273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aleway"/>
              <a:buNone/>
              <a:defRPr b="0" i="0" sz="4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youtube.com/watch?v=xTczn5RUgnk" TargetMode="External"/><Relationship Id="rId4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youtube.com/watch?v=KAHKP313P2I" TargetMode="External"/><Relationship Id="rId4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youtube.com/watch?v=xTczn5RUgnk" TargetMode="External"/><Relationship Id="rId4" Type="http://schemas.openxmlformats.org/officeDocument/2006/relationships/image" Target="../media/image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7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youtube.com/watch?v=xTczn5RUgnk" TargetMode="External"/><Relationship Id="rId4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5" name="Google Shape;45;p7"/>
          <p:cNvSpPr txBox="1"/>
          <p:nvPr/>
        </p:nvSpPr>
        <p:spPr>
          <a:xfrm>
            <a:off x="2116275" y="1519075"/>
            <a:ext cx="7959300" cy="20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DESIGN &amp; PROTOTYPING</a:t>
            </a:r>
            <a:endParaRPr b="1" i="0" sz="66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6" name="Google Shape;46;p7"/>
          <p:cNvCxnSpPr/>
          <p:nvPr/>
        </p:nvCxnSpPr>
        <p:spPr>
          <a:xfrm>
            <a:off x="5633775" y="4360146"/>
            <a:ext cx="9243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" name="Google Shape;47;p7"/>
          <p:cNvSpPr txBox="1"/>
          <p:nvPr/>
        </p:nvSpPr>
        <p:spPr>
          <a:xfrm>
            <a:off x="1771075" y="3761425"/>
            <a:ext cx="8649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A QUICK WAY TO PROTOTYPE PRODUCT CONCEPTS</a:t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grpSp>
        <p:nvGrpSpPr>
          <p:cNvPr id="48" name="Google Shape;48;p7"/>
          <p:cNvGrpSpPr/>
          <p:nvPr/>
        </p:nvGrpSpPr>
        <p:grpSpPr>
          <a:xfrm>
            <a:off x="1966687" y="5921312"/>
            <a:ext cx="8258478" cy="512738"/>
            <a:chOff x="2116275" y="5921312"/>
            <a:chExt cx="8258478" cy="512738"/>
          </a:xfrm>
        </p:grpSpPr>
        <p:pic>
          <p:nvPicPr>
            <p:cNvPr id="49" name="Google Shape;49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6275" y="5921313"/>
              <a:ext cx="1658558" cy="512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50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39634" y="5921315"/>
              <a:ext cx="2293669" cy="512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98090" y="5921312"/>
              <a:ext cx="2776662" cy="51273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9" name="Google Shape;159;p16"/>
          <p:cNvGraphicFramePr/>
          <p:nvPr/>
        </p:nvGraphicFramePr>
        <p:xfrm>
          <a:off x="1685900" y="112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{FA15BA88-84CE-493D-92A9-D8AC7E3F4D11}</a:tableStyleId>
              </a:tblPr>
              <a:tblGrid>
                <a:gridCol w="3562675"/>
                <a:gridCol w="3562675"/>
              </a:tblGrid>
              <a:tr h="2154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2154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descr="To celebrate 100,000 views on my last countdown, I decided to make a brand new one for you to use at your church, youth group, school, or wherever you want!&#10;&#10;Music Used :&#10;TheFatRat - Time Lapse&#10;Tobu - Colors&#10;&#10;Programs used :&#10;Adobe After Effects CC 2014&#10;&#10;Expect more frequent uploads in the future!" id="160" name="Google Shape;160;p16" title="Electric  - 5 Minute Countdow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20375" y="157350"/>
            <a:ext cx="2428300" cy="182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/>
          <p:nvPr/>
        </p:nvSpPr>
        <p:spPr>
          <a:xfrm>
            <a:off x="4431925" y="411584"/>
            <a:ext cx="3328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414141"/>
                </a:solidFill>
                <a:latin typeface="Raleway"/>
                <a:ea typeface="Raleway"/>
                <a:cs typeface="Raleway"/>
                <a:sym typeface="Raleway"/>
              </a:rPr>
              <a:t>Step by Step</a:t>
            </a:r>
            <a:endParaRPr b="1" sz="4000">
              <a:solidFill>
                <a:srgbClr val="41414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66" name="Google Shape;166;p17"/>
          <p:cNvGrpSpPr/>
          <p:nvPr/>
        </p:nvGrpSpPr>
        <p:grpSpPr>
          <a:xfrm>
            <a:off x="5596495" y="1193372"/>
            <a:ext cx="998949" cy="93900"/>
            <a:chOff x="5596495" y="1193372"/>
            <a:chExt cx="998949" cy="93900"/>
          </a:xfrm>
        </p:grpSpPr>
        <p:sp>
          <p:nvSpPr>
            <p:cNvPr id="167" name="Google Shape;167;p17"/>
            <p:cNvSpPr/>
            <p:nvPr/>
          </p:nvSpPr>
          <p:spPr>
            <a:xfrm>
              <a:off x="5822757" y="1193372"/>
              <a:ext cx="93900" cy="93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68" name="Google Shape;168;p17"/>
            <p:cNvSpPr/>
            <p:nvPr/>
          </p:nvSpPr>
          <p:spPr>
            <a:xfrm>
              <a:off x="6049019" y="1193372"/>
              <a:ext cx="93900" cy="93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69" name="Google Shape;169;p17"/>
            <p:cNvSpPr/>
            <p:nvPr/>
          </p:nvSpPr>
          <p:spPr>
            <a:xfrm>
              <a:off x="6275281" y="1193372"/>
              <a:ext cx="93900" cy="93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70" name="Google Shape;170;p17"/>
            <p:cNvSpPr/>
            <p:nvPr/>
          </p:nvSpPr>
          <p:spPr>
            <a:xfrm>
              <a:off x="6501544" y="1193372"/>
              <a:ext cx="93900" cy="93900"/>
            </a:xfrm>
            <a:prstGeom prst="ellipse">
              <a:avLst/>
            </a:prstGeom>
            <a:solidFill>
              <a:srgbClr val="4E11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71" name="Google Shape;171;p17"/>
            <p:cNvSpPr/>
            <p:nvPr/>
          </p:nvSpPr>
          <p:spPr>
            <a:xfrm>
              <a:off x="5596495" y="1193372"/>
              <a:ext cx="93900" cy="93900"/>
            </a:xfrm>
            <a:prstGeom prst="ellipse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</p:grpSp>
      <p:sp>
        <p:nvSpPr>
          <p:cNvPr id="172" name="Google Shape;172;p17"/>
          <p:cNvSpPr/>
          <p:nvPr/>
        </p:nvSpPr>
        <p:spPr>
          <a:xfrm>
            <a:off x="2941320" y="3573286"/>
            <a:ext cx="2103000" cy="5574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Step 02</a:t>
            </a:r>
            <a:endParaRPr b="1"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3" name="Google Shape;173;p17"/>
          <p:cNvSpPr/>
          <p:nvPr/>
        </p:nvSpPr>
        <p:spPr>
          <a:xfrm>
            <a:off x="5044440" y="3573286"/>
            <a:ext cx="2103000" cy="5574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Step 03</a:t>
            </a:r>
            <a:endParaRPr b="1"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4" name="Google Shape;174;p17"/>
          <p:cNvSpPr/>
          <p:nvPr/>
        </p:nvSpPr>
        <p:spPr>
          <a:xfrm>
            <a:off x="7147560" y="3573286"/>
            <a:ext cx="2103000" cy="557400"/>
          </a:xfrm>
          <a:prstGeom prst="rect">
            <a:avLst/>
          </a:prstGeom>
          <a:solidFill>
            <a:srgbClr val="4E11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Step 04</a:t>
            </a:r>
            <a:endParaRPr b="1"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5" name="Google Shape;175;p17"/>
          <p:cNvSpPr/>
          <p:nvPr/>
        </p:nvSpPr>
        <p:spPr>
          <a:xfrm>
            <a:off x="968825" y="2270224"/>
            <a:ext cx="2279400" cy="1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As a group, list down some problems a first time job seeker faces.</a:t>
            </a:r>
            <a:endParaRPr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76" name="Google Shape;176;p17"/>
          <p:cNvSpPr txBox="1"/>
          <p:nvPr/>
        </p:nvSpPr>
        <p:spPr>
          <a:xfrm>
            <a:off x="968825" y="1978575"/>
            <a:ext cx="188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14141"/>
                </a:solidFill>
                <a:latin typeface="Raleway"/>
                <a:ea typeface="Raleway"/>
                <a:cs typeface="Raleway"/>
                <a:sym typeface="Raleway"/>
              </a:rPr>
              <a:t>Understand the user Problems</a:t>
            </a:r>
            <a:endParaRPr b="1" sz="1600">
              <a:solidFill>
                <a:srgbClr val="41414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7" name="Google Shape;177;p17"/>
          <p:cNvSpPr/>
          <p:nvPr/>
        </p:nvSpPr>
        <p:spPr>
          <a:xfrm>
            <a:off x="3071948" y="4982111"/>
            <a:ext cx="22794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What different solutions can support our user meet his objectives?</a:t>
            </a:r>
            <a:endParaRPr sz="1200">
              <a:solidFill>
                <a:srgbClr val="000000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78" name="Google Shape;178;p17"/>
          <p:cNvSpPr txBox="1"/>
          <p:nvPr/>
        </p:nvSpPr>
        <p:spPr>
          <a:xfrm>
            <a:off x="3071951" y="4690450"/>
            <a:ext cx="188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14141"/>
                </a:solidFill>
                <a:latin typeface="Raleway"/>
                <a:ea typeface="Raleway"/>
                <a:cs typeface="Raleway"/>
                <a:sym typeface="Raleway"/>
              </a:rPr>
              <a:t>Brainstorm Ideas </a:t>
            </a:r>
            <a:endParaRPr b="1" sz="1600">
              <a:solidFill>
                <a:srgbClr val="41414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9" name="Google Shape;179;p17"/>
          <p:cNvSpPr/>
          <p:nvPr/>
        </p:nvSpPr>
        <p:spPr>
          <a:xfrm>
            <a:off x="5175070" y="2270227"/>
            <a:ext cx="22794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Hear from everyone in the group about their ideas. </a:t>
            </a:r>
            <a:endParaRPr sz="1200">
              <a:solidFill>
                <a:srgbClr val="000000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80" name="Google Shape;180;p17"/>
          <p:cNvSpPr txBox="1"/>
          <p:nvPr/>
        </p:nvSpPr>
        <p:spPr>
          <a:xfrm>
            <a:off x="5175070" y="1978563"/>
            <a:ext cx="114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14141"/>
                </a:solidFill>
                <a:latin typeface="Raleway"/>
                <a:ea typeface="Raleway"/>
                <a:cs typeface="Raleway"/>
                <a:sym typeface="Raleway"/>
              </a:rPr>
              <a:t>Sharing</a:t>
            </a:r>
            <a:endParaRPr b="1" sz="1600">
              <a:solidFill>
                <a:srgbClr val="41414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81" name="Google Shape;181;p17"/>
          <p:cNvCxnSpPr/>
          <p:nvPr/>
        </p:nvCxnSpPr>
        <p:spPr>
          <a:xfrm rot="10800000">
            <a:off x="2941319" y="4130646"/>
            <a:ext cx="0" cy="1465800"/>
          </a:xfrm>
          <a:prstGeom prst="straightConnector1">
            <a:avLst/>
          </a:prstGeom>
          <a:noFill/>
          <a:ln cap="flat" cmpd="sng" w="9525">
            <a:solidFill>
              <a:srgbClr val="A4C2F4"/>
            </a:solidFill>
            <a:prstDash val="solid"/>
            <a:miter lim="800000"/>
            <a:headEnd len="med" w="med" type="oval"/>
            <a:tailEnd len="sm" w="sm" type="none"/>
          </a:ln>
        </p:spPr>
      </p:cxnSp>
      <p:cxnSp>
        <p:nvCxnSpPr>
          <p:cNvPr id="182" name="Google Shape;182;p17"/>
          <p:cNvCxnSpPr/>
          <p:nvPr/>
        </p:nvCxnSpPr>
        <p:spPr>
          <a:xfrm rot="10800000">
            <a:off x="5044440" y="2107486"/>
            <a:ext cx="0" cy="1465800"/>
          </a:xfrm>
          <a:prstGeom prst="straightConnector1">
            <a:avLst/>
          </a:prstGeom>
          <a:noFill/>
          <a:ln cap="flat" cmpd="sng" w="9525">
            <a:solidFill>
              <a:srgbClr val="6D9EEB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183" name="Google Shape;183;p17"/>
          <p:cNvSpPr/>
          <p:nvPr/>
        </p:nvSpPr>
        <p:spPr>
          <a:xfrm>
            <a:off x="838200" y="3573285"/>
            <a:ext cx="2103118" cy="557348"/>
          </a:xfrm>
          <a:custGeom>
            <a:rect b="b" l="l" r="r" t="t"/>
            <a:pathLst>
              <a:path extrusionOk="0" h="557348" w="2103118">
                <a:moveTo>
                  <a:pt x="0" y="0"/>
                </a:moveTo>
                <a:lnTo>
                  <a:pt x="2103118" y="0"/>
                </a:lnTo>
                <a:lnTo>
                  <a:pt x="2103118" y="557348"/>
                </a:lnTo>
                <a:lnTo>
                  <a:pt x="0" y="55734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Step 01</a:t>
            </a:r>
            <a:endParaRPr/>
          </a:p>
        </p:txBody>
      </p:sp>
      <p:sp>
        <p:nvSpPr>
          <p:cNvPr id="184" name="Google Shape;184;p17"/>
          <p:cNvSpPr/>
          <p:nvPr/>
        </p:nvSpPr>
        <p:spPr>
          <a:xfrm>
            <a:off x="9250682" y="3573286"/>
            <a:ext cx="2103118" cy="557348"/>
          </a:xfrm>
          <a:custGeom>
            <a:rect b="b" l="l" r="r" t="t"/>
            <a:pathLst>
              <a:path extrusionOk="0" h="557348" w="2103118">
                <a:moveTo>
                  <a:pt x="0" y="0"/>
                </a:moveTo>
                <a:lnTo>
                  <a:pt x="2103118" y="0"/>
                </a:lnTo>
                <a:lnTo>
                  <a:pt x="2103118" y="557348"/>
                </a:lnTo>
                <a:lnTo>
                  <a:pt x="0" y="557348"/>
                </a:lnTo>
                <a:close/>
              </a:path>
            </a:pathLst>
          </a:custGeom>
          <a:solidFill>
            <a:srgbClr val="7911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Step 05</a:t>
            </a:r>
            <a:endParaRPr b="1"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I'm back with another countdown timer!  I had a lot of comments on my Electric count down to upload a 10 minute version, so here it is!  Feel free to use this countdown for your youth group, live-stream, presentation, or whatever you want!&#10;&#10;Music Used:&#10;Vexento - Pixel Party&#10;Tobu - Hope&#10;Laszlo - Imaginary Friends&#10;&#10;Programs Used:&#10;Adobe After Effects CC 2018" id="185" name="Google Shape;185;p17" title="Electric - 10 Minute Countdow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04685" y="152400"/>
            <a:ext cx="2434914" cy="182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8"/>
          <p:cNvSpPr txBox="1"/>
          <p:nvPr/>
        </p:nvSpPr>
        <p:spPr>
          <a:xfrm>
            <a:off x="4431925" y="411584"/>
            <a:ext cx="3328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414141"/>
                </a:solidFill>
                <a:latin typeface="Raleway"/>
                <a:ea typeface="Raleway"/>
                <a:cs typeface="Raleway"/>
                <a:sym typeface="Raleway"/>
              </a:rPr>
              <a:t>Step by Step</a:t>
            </a:r>
            <a:endParaRPr b="1" sz="4000">
              <a:solidFill>
                <a:srgbClr val="41414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91" name="Google Shape;191;p18"/>
          <p:cNvGrpSpPr/>
          <p:nvPr/>
        </p:nvGrpSpPr>
        <p:grpSpPr>
          <a:xfrm>
            <a:off x="5596495" y="1193372"/>
            <a:ext cx="998949" cy="93900"/>
            <a:chOff x="5596495" y="1193372"/>
            <a:chExt cx="998949" cy="93900"/>
          </a:xfrm>
        </p:grpSpPr>
        <p:sp>
          <p:nvSpPr>
            <p:cNvPr id="192" name="Google Shape;192;p18"/>
            <p:cNvSpPr/>
            <p:nvPr/>
          </p:nvSpPr>
          <p:spPr>
            <a:xfrm>
              <a:off x="5822757" y="1193372"/>
              <a:ext cx="93900" cy="93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93" name="Google Shape;193;p18"/>
            <p:cNvSpPr/>
            <p:nvPr/>
          </p:nvSpPr>
          <p:spPr>
            <a:xfrm>
              <a:off x="6049019" y="1193372"/>
              <a:ext cx="93900" cy="93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94" name="Google Shape;194;p18"/>
            <p:cNvSpPr/>
            <p:nvPr/>
          </p:nvSpPr>
          <p:spPr>
            <a:xfrm>
              <a:off x="6275281" y="1193372"/>
              <a:ext cx="93900" cy="93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95" name="Google Shape;195;p18"/>
            <p:cNvSpPr/>
            <p:nvPr/>
          </p:nvSpPr>
          <p:spPr>
            <a:xfrm>
              <a:off x="6501544" y="1193372"/>
              <a:ext cx="93900" cy="93900"/>
            </a:xfrm>
            <a:prstGeom prst="ellipse">
              <a:avLst/>
            </a:prstGeom>
            <a:solidFill>
              <a:srgbClr val="4E11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96" name="Google Shape;196;p18"/>
            <p:cNvSpPr/>
            <p:nvPr/>
          </p:nvSpPr>
          <p:spPr>
            <a:xfrm>
              <a:off x="5596495" y="1193372"/>
              <a:ext cx="93900" cy="93900"/>
            </a:xfrm>
            <a:prstGeom prst="ellipse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</p:grpSp>
      <p:sp>
        <p:nvSpPr>
          <p:cNvPr id="197" name="Google Shape;197;p18"/>
          <p:cNvSpPr/>
          <p:nvPr/>
        </p:nvSpPr>
        <p:spPr>
          <a:xfrm>
            <a:off x="2941320" y="3573286"/>
            <a:ext cx="2103000" cy="5574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Step 02</a:t>
            </a:r>
            <a:endParaRPr b="1"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8" name="Google Shape;198;p18"/>
          <p:cNvSpPr/>
          <p:nvPr/>
        </p:nvSpPr>
        <p:spPr>
          <a:xfrm>
            <a:off x="5044440" y="3573286"/>
            <a:ext cx="2103000" cy="5574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Step 03</a:t>
            </a:r>
            <a:endParaRPr b="1"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9" name="Google Shape;199;p18"/>
          <p:cNvSpPr/>
          <p:nvPr/>
        </p:nvSpPr>
        <p:spPr>
          <a:xfrm>
            <a:off x="7147560" y="3573286"/>
            <a:ext cx="2103000" cy="557400"/>
          </a:xfrm>
          <a:prstGeom prst="rect">
            <a:avLst/>
          </a:prstGeom>
          <a:solidFill>
            <a:srgbClr val="4E11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Step 04</a:t>
            </a:r>
            <a:endParaRPr b="1"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0" name="Google Shape;200;p18"/>
          <p:cNvSpPr/>
          <p:nvPr/>
        </p:nvSpPr>
        <p:spPr>
          <a:xfrm>
            <a:off x="968825" y="2270224"/>
            <a:ext cx="2279400" cy="1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As a group, list down some problems a first time job seeker faces.</a:t>
            </a:r>
            <a:endParaRPr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01" name="Google Shape;201;p18"/>
          <p:cNvSpPr txBox="1"/>
          <p:nvPr/>
        </p:nvSpPr>
        <p:spPr>
          <a:xfrm>
            <a:off x="968825" y="1978575"/>
            <a:ext cx="188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14141"/>
                </a:solidFill>
                <a:latin typeface="Raleway"/>
                <a:ea typeface="Raleway"/>
                <a:cs typeface="Raleway"/>
                <a:sym typeface="Raleway"/>
              </a:rPr>
              <a:t>Understand the user Problems</a:t>
            </a:r>
            <a:endParaRPr b="1" sz="1600">
              <a:solidFill>
                <a:srgbClr val="41414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2" name="Google Shape;202;p18"/>
          <p:cNvSpPr/>
          <p:nvPr/>
        </p:nvSpPr>
        <p:spPr>
          <a:xfrm>
            <a:off x="3071948" y="4982111"/>
            <a:ext cx="22794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What different solutions can support our user meet his objectives?</a:t>
            </a:r>
            <a:endParaRPr sz="1200">
              <a:solidFill>
                <a:srgbClr val="000000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03" name="Google Shape;203;p18"/>
          <p:cNvSpPr txBox="1"/>
          <p:nvPr/>
        </p:nvSpPr>
        <p:spPr>
          <a:xfrm>
            <a:off x="3071951" y="4690450"/>
            <a:ext cx="188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14141"/>
                </a:solidFill>
                <a:latin typeface="Raleway"/>
                <a:ea typeface="Raleway"/>
                <a:cs typeface="Raleway"/>
                <a:sym typeface="Raleway"/>
              </a:rPr>
              <a:t>Brainstorm Ideas </a:t>
            </a:r>
            <a:endParaRPr b="1" sz="1600">
              <a:solidFill>
                <a:srgbClr val="41414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4" name="Google Shape;204;p18"/>
          <p:cNvSpPr/>
          <p:nvPr/>
        </p:nvSpPr>
        <p:spPr>
          <a:xfrm>
            <a:off x="5175070" y="2270227"/>
            <a:ext cx="22794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Hear from everyone in the group about their ideas. </a:t>
            </a:r>
            <a:endParaRPr sz="1200">
              <a:solidFill>
                <a:srgbClr val="000000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05" name="Google Shape;205;p18"/>
          <p:cNvSpPr txBox="1"/>
          <p:nvPr/>
        </p:nvSpPr>
        <p:spPr>
          <a:xfrm>
            <a:off x="5175070" y="1978563"/>
            <a:ext cx="114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14141"/>
                </a:solidFill>
                <a:latin typeface="Raleway"/>
                <a:ea typeface="Raleway"/>
                <a:cs typeface="Raleway"/>
                <a:sym typeface="Raleway"/>
              </a:rPr>
              <a:t>Sharing</a:t>
            </a:r>
            <a:endParaRPr b="1" sz="1600">
              <a:solidFill>
                <a:srgbClr val="41414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6" name="Google Shape;206;p18"/>
          <p:cNvSpPr/>
          <p:nvPr/>
        </p:nvSpPr>
        <p:spPr>
          <a:xfrm>
            <a:off x="7278189" y="4982111"/>
            <a:ext cx="22794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Vote for 1 idea to prototype</a:t>
            </a:r>
            <a:endParaRPr sz="1200">
              <a:solidFill>
                <a:srgbClr val="000000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07" name="Google Shape;207;p18"/>
          <p:cNvSpPr txBox="1"/>
          <p:nvPr/>
        </p:nvSpPr>
        <p:spPr>
          <a:xfrm>
            <a:off x="7278189" y="4690447"/>
            <a:ext cx="114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14141"/>
                </a:solidFill>
                <a:latin typeface="Raleway"/>
                <a:ea typeface="Raleway"/>
                <a:cs typeface="Raleway"/>
                <a:sym typeface="Raleway"/>
              </a:rPr>
              <a:t>Selection</a:t>
            </a:r>
            <a:endParaRPr b="1" sz="1600">
              <a:solidFill>
                <a:srgbClr val="41414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08" name="Google Shape;208;p18"/>
          <p:cNvCxnSpPr/>
          <p:nvPr/>
        </p:nvCxnSpPr>
        <p:spPr>
          <a:xfrm rot="10800000">
            <a:off x="2941319" y="4130646"/>
            <a:ext cx="0" cy="1465800"/>
          </a:xfrm>
          <a:prstGeom prst="straightConnector1">
            <a:avLst/>
          </a:prstGeom>
          <a:noFill/>
          <a:ln cap="flat" cmpd="sng" w="9525">
            <a:solidFill>
              <a:srgbClr val="A4C2F4"/>
            </a:solidFill>
            <a:prstDash val="solid"/>
            <a:miter lim="800000"/>
            <a:headEnd len="med" w="med" type="oval"/>
            <a:tailEnd len="sm" w="sm" type="none"/>
          </a:ln>
        </p:spPr>
      </p:cxnSp>
      <p:cxnSp>
        <p:nvCxnSpPr>
          <p:cNvPr id="209" name="Google Shape;209;p18"/>
          <p:cNvCxnSpPr/>
          <p:nvPr/>
        </p:nvCxnSpPr>
        <p:spPr>
          <a:xfrm rot="10800000">
            <a:off x="7147560" y="4130646"/>
            <a:ext cx="0" cy="1465800"/>
          </a:xfrm>
          <a:prstGeom prst="straightConnector1">
            <a:avLst/>
          </a:prstGeom>
          <a:noFill/>
          <a:ln cap="flat" cmpd="sng" w="9525">
            <a:solidFill>
              <a:srgbClr val="1155CC"/>
            </a:solidFill>
            <a:prstDash val="solid"/>
            <a:miter lim="800000"/>
            <a:headEnd len="med" w="med" type="oval"/>
            <a:tailEnd len="sm" w="sm" type="none"/>
          </a:ln>
        </p:spPr>
      </p:cxnSp>
      <p:cxnSp>
        <p:nvCxnSpPr>
          <p:cNvPr id="210" name="Google Shape;210;p18"/>
          <p:cNvCxnSpPr/>
          <p:nvPr/>
        </p:nvCxnSpPr>
        <p:spPr>
          <a:xfrm rot="10800000">
            <a:off x="5044440" y="2107486"/>
            <a:ext cx="0" cy="1465800"/>
          </a:xfrm>
          <a:prstGeom prst="straightConnector1">
            <a:avLst/>
          </a:prstGeom>
          <a:noFill/>
          <a:ln cap="flat" cmpd="sng" w="9525">
            <a:solidFill>
              <a:srgbClr val="6D9EEB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211" name="Google Shape;211;p18"/>
          <p:cNvSpPr/>
          <p:nvPr/>
        </p:nvSpPr>
        <p:spPr>
          <a:xfrm>
            <a:off x="838200" y="3573285"/>
            <a:ext cx="2103118" cy="557348"/>
          </a:xfrm>
          <a:custGeom>
            <a:rect b="b" l="l" r="r" t="t"/>
            <a:pathLst>
              <a:path extrusionOk="0" h="557348" w="2103118">
                <a:moveTo>
                  <a:pt x="0" y="0"/>
                </a:moveTo>
                <a:lnTo>
                  <a:pt x="2103118" y="0"/>
                </a:lnTo>
                <a:lnTo>
                  <a:pt x="2103118" y="557348"/>
                </a:lnTo>
                <a:lnTo>
                  <a:pt x="0" y="55734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Step 01</a:t>
            </a:r>
            <a:endParaRPr/>
          </a:p>
        </p:txBody>
      </p:sp>
      <p:sp>
        <p:nvSpPr>
          <p:cNvPr id="212" name="Google Shape;212;p18"/>
          <p:cNvSpPr/>
          <p:nvPr/>
        </p:nvSpPr>
        <p:spPr>
          <a:xfrm>
            <a:off x="9250682" y="3573286"/>
            <a:ext cx="2103118" cy="557348"/>
          </a:xfrm>
          <a:custGeom>
            <a:rect b="b" l="l" r="r" t="t"/>
            <a:pathLst>
              <a:path extrusionOk="0" h="557348" w="2103118">
                <a:moveTo>
                  <a:pt x="0" y="0"/>
                </a:moveTo>
                <a:lnTo>
                  <a:pt x="2103118" y="0"/>
                </a:lnTo>
                <a:lnTo>
                  <a:pt x="2103118" y="557348"/>
                </a:lnTo>
                <a:lnTo>
                  <a:pt x="0" y="557348"/>
                </a:lnTo>
                <a:close/>
              </a:path>
            </a:pathLst>
          </a:custGeom>
          <a:solidFill>
            <a:srgbClr val="7911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Step 05</a:t>
            </a:r>
            <a:endParaRPr b="1"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19"/>
          <p:cNvGrpSpPr/>
          <p:nvPr/>
        </p:nvGrpSpPr>
        <p:grpSpPr>
          <a:xfrm>
            <a:off x="1444307" y="871255"/>
            <a:ext cx="5463833" cy="5115486"/>
            <a:chOff x="2345922" y="1185054"/>
            <a:chExt cx="4452276" cy="4168421"/>
          </a:xfrm>
        </p:grpSpPr>
        <p:sp>
          <p:nvSpPr>
            <p:cNvPr id="218" name="Google Shape;218;p19"/>
            <p:cNvSpPr/>
            <p:nvPr/>
          </p:nvSpPr>
          <p:spPr>
            <a:xfrm>
              <a:off x="4307298" y="1185054"/>
              <a:ext cx="2490900" cy="2490900"/>
            </a:xfrm>
            <a:prstGeom prst="ellipse">
              <a:avLst/>
            </a:prstGeom>
            <a:gradFill>
              <a:gsLst>
                <a:gs pos="0">
                  <a:srgbClr val="027CD0">
                    <a:alpha val="80000"/>
                  </a:srgbClr>
                </a:gs>
                <a:gs pos="100000">
                  <a:srgbClr val="754DD0">
                    <a:alpha val="8000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Lato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19" name="Google Shape;219;p19"/>
            <p:cNvSpPr/>
            <p:nvPr/>
          </p:nvSpPr>
          <p:spPr>
            <a:xfrm>
              <a:off x="3349467" y="2900375"/>
              <a:ext cx="2453100" cy="2453100"/>
            </a:xfrm>
            <a:prstGeom prst="ellipse">
              <a:avLst/>
            </a:prstGeom>
            <a:gradFill>
              <a:gsLst>
                <a:gs pos="0">
                  <a:srgbClr val="027CD0">
                    <a:alpha val="80000"/>
                  </a:srgbClr>
                </a:gs>
                <a:gs pos="100000">
                  <a:srgbClr val="754DD0">
                    <a:alpha val="8000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Lato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220" name="Google Shape;220;p19"/>
            <p:cNvGrpSpPr/>
            <p:nvPr/>
          </p:nvGrpSpPr>
          <p:grpSpPr>
            <a:xfrm>
              <a:off x="2345922" y="1185054"/>
              <a:ext cx="2490900" cy="2490900"/>
              <a:chOff x="-1" y="-1"/>
              <a:chExt cx="2490900" cy="2490900"/>
            </a:xfrm>
          </p:grpSpPr>
          <p:sp>
            <p:nvSpPr>
              <p:cNvPr id="221" name="Google Shape;221;p19"/>
              <p:cNvSpPr/>
              <p:nvPr/>
            </p:nvSpPr>
            <p:spPr>
              <a:xfrm>
                <a:off x="-1" y="-1"/>
                <a:ext cx="2490900" cy="2490900"/>
              </a:xfrm>
              <a:prstGeom prst="ellipse">
                <a:avLst/>
              </a:prstGeom>
              <a:gradFill>
                <a:gsLst>
                  <a:gs pos="0">
                    <a:srgbClr val="027CD0">
                      <a:alpha val="80000"/>
                    </a:srgbClr>
                  </a:gs>
                  <a:gs pos="100000">
                    <a:srgbClr val="754DD0">
                      <a:alpha val="8000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Lato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22" name="Google Shape;222;p19"/>
              <p:cNvSpPr txBox="1"/>
              <p:nvPr/>
            </p:nvSpPr>
            <p:spPr>
              <a:xfrm>
                <a:off x="364765" y="882169"/>
                <a:ext cx="1761300" cy="7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Lato Black"/>
                  <a:buNone/>
                </a:pPr>
                <a:r>
                  <a:rPr b="1" i="0" lang="en-US" sz="2100" u="none" cap="none" strike="noStrike">
                    <a:solidFill>
                      <a:srgbClr val="FFFFFF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HUMAN</a:t>
                </a:r>
                <a:endParaRPr i="0" sz="1400" u="none" cap="none" strike="noStrike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Lato"/>
                  <a:buNone/>
                </a:pPr>
                <a:r>
                  <a:rPr i="1" lang="en-US" sz="2100" u="none" cap="none" strike="noStrike">
                    <a:solidFill>
                      <a:srgbClr val="FFFFFF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desirability</a:t>
                </a:r>
                <a:endParaRPr i="0" sz="1400" u="none" cap="none" strike="noStrike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sp>
          <p:nvSpPr>
            <p:cNvPr id="223" name="Google Shape;223;p19"/>
            <p:cNvSpPr txBox="1"/>
            <p:nvPr/>
          </p:nvSpPr>
          <p:spPr>
            <a:xfrm>
              <a:off x="3708704" y="3843639"/>
              <a:ext cx="1734600" cy="69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Lato Black"/>
                <a:buNone/>
              </a:pPr>
              <a:r>
                <a:rPr b="1" i="0" lang="en-US" sz="2100" u="none" cap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BUSINESS</a:t>
              </a:r>
              <a:endParaRPr i="0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Lato"/>
                <a:buNone/>
              </a:pPr>
              <a:r>
                <a:rPr i="1" lang="en-US" sz="2100" u="none" cap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viability</a:t>
              </a:r>
              <a:endParaRPr i="0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24" name="Google Shape;224;p19"/>
            <p:cNvSpPr txBox="1"/>
            <p:nvPr/>
          </p:nvSpPr>
          <p:spPr>
            <a:xfrm>
              <a:off x="4594643" y="2067224"/>
              <a:ext cx="21645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Lato Black"/>
                <a:buNone/>
              </a:pPr>
              <a:r>
                <a:rPr b="1" i="0" lang="en-US" sz="2100" u="none" cap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TECHNOLOGY</a:t>
              </a:r>
              <a:endParaRPr i="0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Lato"/>
                <a:buNone/>
              </a:pPr>
              <a:r>
                <a:rPr i="1" lang="en-US" sz="2100" u="none" cap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feasibility</a:t>
              </a:r>
              <a:endParaRPr i="0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25" name="Google Shape;225;p19"/>
          <p:cNvSpPr/>
          <p:nvPr/>
        </p:nvSpPr>
        <p:spPr>
          <a:xfrm>
            <a:off x="4197600" y="3081500"/>
            <a:ext cx="3069000" cy="156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cubicBezTo>
                  <a:pt x="4166" y="13961"/>
                  <a:pt x="15005" y="44394"/>
                  <a:pt x="37538" y="67788"/>
                </a:cubicBezTo>
                <a:cubicBezTo>
                  <a:pt x="64194" y="95466"/>
                  <a:pt x="99450" y="115472"/>
                  <a:pt x="120000" y="120000"/>
                </a:cubicBezTo>
              </a:path>
            </a:pathLst>
          </a:custGeom>
          <a:noFill/>
          <a:ln cap="rnd" cmpd="sng" w="25400">
            <a:solidFill>
              <a:srgbClr val="00466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6" name="Google Shape;226;p19"/>
          <p:cNvSpPr/>
          <p:nvPr/>
        </p:nvSpPr>
        <p:spPr>
          <a:xfrm>
            <a:off x="7278276" y="4488310"/>
            <a:ext cx="19164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</a:pPr>
            <a:r>
              <a:rPr b="1" i="1" lang="en-US" sz="15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The sweet spot!</a:t>
            </a:r>
            <a:endParaRPr b="1" i="0" sz="14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9"/>
          <p:cNvSpPr/>
          <p:nvPr/>
        </p:nvSpPr>
        <p:spPr>
          <a:xfrm rot="-1630376">
            <a:off x="4100339" y="2980585"/>
            <a:ext cx="151748" cy="150811"/>
          </a:xfrm>
          <a:prstGeom prst="triangle">
            <a:avLst>
              <a:gd fmla="val 50000" name="adj"/>
            </a:avLst>
          </a:prstGeom>
          <a:solidFill>
            <a:srgbClr val="004664"/>
          </a:solidFill>
          <a:ln cap="rnd" cmpd="sng" w="9525">
            <a:solidFill>
              <a:srgbClr val="0046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o celebrate 100,000 views on my last countdown, I decided to make a brand new one for you to use at your church, youth group, school, or wherever you want!&#10;&#10;Music Used :&#10;TheFatRat - Time Lapse&#10;Tobu - Colors&#10;&#10;Programs used :&#10;Adobe After Effects CC 2014&#10;&#10;Expect more frequent uploads in the future!" id="228" name="Google Shape;228;p19" title="Electric  - 5 Minute Countdow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20375" y="157350"/>
            <a:ext cx="2428300" cy="182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0"/>
          <p:cNvSpPr txBox="1"/>
          <p:nvPr/>
        </p:nvSpPr>
        <p:spPr>
          <a:xfrm>
            <a:off x="4431925" y="411584"/>
            <a:ext cx="3328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414141"/>
                </a:solidFill>
                <a:latin typeface="Raleway"/>
                <a:ea typeface="Raleway"/>
                <a:cs typeface="Raleway"/>
                <a:sym typeface="Raleway"/>
              </a:rPr>
              <a:t>Step by Step</a:t>
            </a:r>
            <a:endParaRPr b="1" sz="4000">
              <a:solidFill>
                <a:srgbClr val="41414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34" name="Google Shape;234;p20"/>
          <p:cNvGrpSpPr/>
          <p:nvPr/>
        </p:nvGrpSpPr>
        <p:grpSpPr>
          <a:xfrm>
            <a:off x="5596495" y="1193372"/>
            <a:ext cx="998949" cy="93900"/>
            <a:chOff x="5596495" y="1193372"/>
            <a:chExt cx="998949" cy="93900"/>
          </a:xfrm>
        </p:grpSpPr>
        <p:sp>
          <p:nvSpPr>
            <p:cNvPr id="235" name="Google Shape;235;p20"/>
            <p:cNvSpPr/>
            <p:nvPr/>
          </p:nvSpPr>
          <p:spPr>
            <a:xfrm>
              <a:off x="5822757" y="1193372"/>
              <a:ext cx="93900" cy="93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236" name="Google Shape;236;p20"/>
            <p:cNvSpPr/>
            <p:nvPr/>
          </p:nvSpPr>
          <p:spPr>
            <a:xfrm>
              <a:off x="6049019" y="1193372"/>
              <a:ext cx="93900" cy="93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237" name="Google Shape;237;p20"/>
            <p:cNvSpPr/>
            <p:nvPr/>
          </p:nvSpPr>
          <p:spPr>
            <a:xfrm>
              <a:off x="6275281" y="1193372"/>
              <a:ext cx="93900" cy="93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238" name="Google Shape;238;p20"/>
            <p:cNvSpPr/>
            <p:nvPr/>
          </p:nvSpPr>
          <p:spPr>
            <a:xfrm>
              <a:off x="6501544" y="1193372"/>
              <a:ext cx="93900" cy="93900"/>
            </a:xfrm>
            <a:prstGeom prst="ellipse">
              <a:avLst/>
            </a:prstGeom>
            <a:solidFill>
              <a:srgbClr val="4E11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>
              <a:off x="5596495" y="1193372"/>
              <a:ext cx="93900" cy="93900"/>
            </a:xfrm>
            <a:prstGeom prst="ellipse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2941320" y="3573286"/>
            <a:ext cx="2103000" cy="5574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Step 02</a:t>
            </a:r>
            <a:endParaRPr b="1"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1" name="Google Shape;241;p20"/>
          <p:cNvSpPr/>
          <p:nvPr/>
        </p:nvSpPr>
        <p:spPr>
          <a:xfrm>
            <a:off x="5044440" y="3573286"/>
            <a:ext cx="2103000" cy="5574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Step 03</a:t>
            </a:r>
            <a:endParaRPr b="1"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2" name="Google Shape;242;p20"/>
          <p:cNvSpPr/>
          <p:nvPr/>
        </p:nvSpPr>
        <p:spPr>
          <a:xfrm>
            <a:off x="7147560" y="3573286"/>
            <a:ext cx="2103000" cy="557400"/>
          </a:xfrm>
          <a:prstGeom prst="rect">
            <a:avLst/>
          </a:prstGeom>
          <a:solidFill>
            <a:srgbClr val="4E11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Step 04</a:t>
            </a:r>
            <a:endParaRPr b="1"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3" name="Google Shape;243;p20"/>
          <p:cNvSpPr/>
          <p:nvPr/>
        </p:nvSpPr>
        <p:spPr>
          <a:xfrm>
            <a:off x="968825" y="2270224"/>
            <a:ext cx="2279400" cy="1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As a group, list down some problems a first time job seeker faces.</a:t>
            </a:r>
            <a:endParaRPr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44" name="Google Shape;244;p20"/>
          <p:cNvSpPr txBox="1"/>
          <p:nvPr/>
        </p:nvSpPr>
        <p:spPr>
          <a:xfrm>
            <a:off x="968825" y="1978575"/>
            <a:ext cx="188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14141"/>
                </a:solidFill>
                <a:latin typeface="Raleway"/>
                <a:ea typeface="Raleway"/>
                <a:cs typeface="Raleway"/>
                <a:sym typeface="Raleway"/>
              </a:rPr>
              <a:t>Understand the user Problems</a:t>
            </a:r>
            <a:endParaRPr b="1" sz="1600">
              <a:solidFill>
                <a:srgbClr val="41414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5" name="Google Shape;245;p20"/>
          <p:cNvSpPr/>
          <p:nvPr/>
        </p:nvSpPr>
        <p:spPr>
          <a:xfrm>
            <a:off x="3071948" y="4982111"/>
            <a:ext cx="22794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What different solutions can support our user meet his objectives?</a:t>
            </a:r>
            <a:endParaRPr sz="1200">
              <a:solidFill>
                <a:srgbClr val="000000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46" name="Google Shape;246;p20"/>
          <p:cNvSpPr txBox="1"/>
          <p:nvPr/>
        </p:nvSpPr>
        <p:spPr>
          <a:xfrm>
            <a:off x="3071951" y="4690450"/>
            <a:ext cx="188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14141"/>
                </a:solidFill>
                <a:latin typeface="Raleway"/>
                <a:ea typeface="Raleway"/>
                <a:cs typeface="Raleway"/>
                <a:sym typeface="Raleway"/>
              </a:rPr>
              <a:t>Brainstorm Ideas </a:t>
            </a:r>
            <a:endParaRPr b="1" sz="1600">
              <a:solidFill>
                <a:srgbClr val="41414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7" name="Google Shape;247;p20"/>
          <p:cNvSpPr/>
          <p:nvPr/>
        </p:nvSpPr>
        <p:spPr>
          <a:xfrm>
            <a:off x="5175070" y="2270227"/>
            <a:ext cx="22794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Hear from everyone in the group about their ideas. </a:t>
            </a:r>
            <a:endParaRPr sz="1200">
              <a:solidFill>
                <a:srgbClr val="000000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48" name="Google Shape;248;p20"/>
          <p:cNvSpPr txBox="1"/>
          <p:nvPr/>
        </p:nvSpPr>
        <p:spPr>
          <a:xfrm>
            <a:off x="5175070" y="1978563"/>
            <a:ext cx="114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14141"/>
                </a:solidFill>
                <a:latin typeface="Raleway"/>
                <a:ea typeface="Raleway"/>
                <a:cs typeface="Raleway"/>
                <a:sym typeface="Raleway"/>
              </a:rPr>
              <a:t>Sharing</a:t>
            </a:r>
            <a:endParaRPr b="1" sz="1600">
              <a:solidFill>
                <a:srgbClr val="41414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9" name="Google Shape;249;p20"/>
          <p:cNvSpPr/>
          <p:nvPr/>
        </p:nvSpPr>
        <p:spPr>
          <a:xfrm>
            <a:off x="7278189" y="4982111"/>
            <a:ext cx="22794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Vote for 1 idea to prototype</a:t>
            </a:r>
            <a:endParaRPr sz="1200">
              <a:solidFill>
                <a:srgbClr val="000000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50" name="Google Shape;250;p20"/>
          <p:cNvSpPr txBox="1"/>
          <p:nvPr/>
        </p:nvSpPr>
        <p:spPr>
          <a:xfrm>
            <a:off x="7278189" y="4690447"/>
            <a:ext cx="114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14141"/>
                </a:solidFill>
                <a:latin typeface="Raleway"/>
                <a:ea typeface="Raleway"/>
                <a:cs typeface="Raleway"/>
                <a:sym typeface="Raleway"/>
              </a:rPr>
              <a:t>Selection</a:t>
            </a:r>
            <a:endParaRPr b="1" sz="1600">
              <a:solidFill>
                <a:srgbClr val="41414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1" name="Google Shape;251;p20"/>
          <p:cNvSpPr/>
          <p:nvPr/>
        </p:nvSpPr>
        <p:spPr>
          <a:xfrm>
            <a:off x="9381309" y="2270227"/>
            <a:ext cx="22794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Quick and dirty concept prototypes to mockup your idea.</a:t>
            </a:r>
            <a:endParaRPr sz="1200">
              <a:solidFill>
                <a:srgbClr val="000000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52" name="Google Shape;252;p20"/>
          <p:cNvSpPr txBox="1"/>
          <p:nvPr/>
        </p:nvSpPr>
        <p:spPr>
          <a:xfrm>
            <a:off x="9381296" y="1978575"/>
            <a:ext cx="166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14141"/>
                </a:solidFill>
                <a:latin typeface="Raleway"/>
                <a:ea typeface="Raleway"/>
                <a:cs typeface="Raleway"/>
                <a:sym typeface="Raleway"/>
              </a:rPr>
              <a:t>Prototype</a:t>
            </a:r>
            <a:endParaRPr b="1" sz="1600">
              <a:solidFill>
                <a:srgbClr val="41414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53" name="Google Shape;253;p20"/>
          <p:cNvCxnSpPr/>
          <p:nvPr/>
        </p:nvCxnSpPr>
        <p:spPr>
          <a:xfrm rot="10800000">
            <a:off x="2941319" y="4130646"/>
            <a:ext cx="0" cy="1465800"/>
          </a:xfrm>
          <a:prstGeom prst="straightConnector1">
            <a:avLst/>
          </a:prstGeom>
          <a:noFill/>
          <a:ln cap="flat" cmpd="sng" w="9525">
            <a:solidFill>
              <a:srgbClr val="A4C2F4"/>
            </a:solidFill>
            <a:prstDash val="solid"/>
            <a:miter lim="800000"/>
            <a:headEnd len="med" w="med" type="oval"/>
            <a:tailEnd len="sm" w="sm" type="none"/>
          </a:ln>
        </p:spPr>
      </p:cxnSp>
      <p:cxnSp>
        <p:nvCxnSpPr>
          <p:cNvPr id="254" name="Google Shape;254;p20"/>
          <p:cNvCxnSpPr/>
          <p:nvPr/>
        </p:nvCxnSpPr>
        <p:spPr>
          <a:xfrm rot="10800000">
            <a:off x="7147560" y="4130646"/>
            <a:ext cx="0" cy="1465800"/>
          </a:xfrm>
          <a:prstGeom prst="straightConnector1">
            <a:avLst/>
          </a:prstGeom>
          <a:noFill/>
          <a:ln cap="flat" cmpd="sng" w="9525">
            <a:solidFill>
              <a:srgbClr val="1155CC"/>
            </a:solidFill>
            <a:prstDash val="solid"/>
            <a:miter lim="800000"/>
            <a:headEnd len="med" w="med" type="oval"/>
            <a:tailEnd len="sm" w="sm" type="none"/>
          </a:ln>
        </p:spPr>
      </p:cxnSp>
      <p:cxnSp>
        <p:nvCxnSpPr>
          <p:cNvPr id="255" name="Google Shape;255;p20"/>
          <p:cNvCxnSpPr/>
          <p:nvPr/>
        </p:nvCxnSpPr>
        <p:spPr>
          <a:xfrm rot="10800000">
            <a:off x="5044440" y="2107486"/>
            <a:ext cx="0" cy="1465800"/>
          </a:xfrm>
          <a:prstGeom prst="straightConnector1">
            <a:avLst/>
          </a:prstGeom>
          <a:noFill/>
          <a:ln cap="flat" cmpd="sng" w="9525">
            <a:solidFill>
              <a:srgbClr val="6D9EEB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256" name="Google Shape;256;p20"/>
          <p:cNvCxnSpPr/>
          <p:nvPr/>
        </p:nvCxnSpPr>
        <p:spPr>
          <a:xfrm rot="10800000">
            <a:off x="9250680" y="2107486"/>
            <a:ext cx="0" cy="1465800"/>
          </a:xfrm>
          <a:prstGeom prst="straightConnector1">
            <a:avLst/>
          </a:prstGeom>
          <a:noFill/>
          <a:ln cap="flat" cmpd="sng" w="9525">
            <a:solidFill>
              <a:srgbClr val="C86EAA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257" name="Google Shape;257;p20"/>
          <p:cNvSpPr/>
          <p:nvPr/>
        </p:nvSpPr>
        <p:spPr>
          <a:xfrm>
            <a:off x="838200" y="3573285"/>
            <a:ext cx="2103118" cy="557348"/>
          </a:xfrm>
          <a:custGeom>
            <a:rect b="b" l="l" r="r" t="t"/>
            <a:pathLst>
              <a:path extrusionOk="0" h="557348" w="2103118">
                <a:moveTo>
                  <a:pt x="0" y="0"/>
                </a:moveTo>
                <a:lnTo>
                  <a:pt x="2103118" y="0"/>
                </a:lnTo>
                <a:lnTo>
                  <a:pt x="2103118" y="557348"/>
                </a:lnTo>
                <a:lnTo>
                  <a:pt x="0" y="55734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Step 01</a:t>
            </a:r>
            <a:endParaRPr/>
          </a:p>
        </p:txBody>
      </p:sp>
      <p:sp>
        <p:nvSpPr>
          <p:cNvPr id="258" name="Google Shape;258;p20"/>
          <p:cNvSpPr/>
          <p:nvPr/>
        </p:nvSpPr>
        <p:spPr>
          <a:xfrm>
            <a:off x="9250682" y="3573286"/>
            <a:ext cx="2103118" cy="557348"/>
          </a:xfrm>
          <a:custGeom>
            <a:rect b="b" l="l" r="r" t="t"/>
            <a:pathLst>
              <a:path extrusionOk="0" h="557348" w="2103118">
                <a:moveTo>
                  <a:pt x="0" y="0"/>
                </a:moveTo>
                <a:lnTo>
                  <a:pt x="2103118" y="0"/>
                </a:lnTo>
                <a:lnTo>
                  <a:pt x="2103118" y="557348"/>
                </a:lnTo>
                <a:lnTo>
                  <a:pt x="0" y="557348"/>
                </a:lnTo>
                <a:close/>
              </a:path>
            </a:pathLst>
          </a:custGeom>
          <a:solidFill>
            <a:srgbClr val="7911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Step 05</a:t>
            </a:r>
            <a:endParaRPr b="1"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1"/>
          <p:cNvSpPr txBox="1"/>
          <p:nvPr/>
        </p:nvSpPr>
        <p:spPr>
          <a:xfrm>
            <a:off x="6811400" y="2346525"/>
            <a:ext cx="4787400" cy="2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en-US" sz="4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But first..let’s see some UX Principles.</a:t>
            </a:r>
            <a:endParaRPr b="1" sz="4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sz="4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11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sz="4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4" name="Google Shape;264;p21"/>
          <p:cNvPicPr preferRelativeResize="0"/>
          <p:nvPr/>
        </p:nvPicPr>
        <p:blipFill rotWithShape="1">
          <a:blip r:embed="rId3">
            <a:alphaModFix/>
          </a:blip>
          <a:srcRect b="1390" l="0" r="0" t="1390"/>
          <a:stretch/>
        </p:blipFill>
        <p:spPr>
          <a:xfrm>
            <a:off x="1382600" y="1710575"/>
            <a:ext cx="4713400" cy="343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2"/>
          <p:cNvSpPr txBox="1"/>
          <p:nvPr/>
        </p:nvSpPr>
        <p:spPr>
          <a:xfrm>
            <a:off x="7602150" y="938975"/>
            <a:ext cx="4215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What is UX?</a:t>
            </a:r>
            <a:endParaRPr b="1" sz="4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0" name="Google Shape;270;p22"/>
          <p:cNvSpPr txBox="1"/>
          <p:nvPr/>
        </p:nvSpPr>
        <p:spPr>
          <a:xfrm>
            <a:off x="7602150" y="1550725"/>
            <a:ext cx="3108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808080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cxnSp>
        <p:nvCxnSpPr>
          <p:cNvPr id="271" name="Google Shape;271;p22"/>
          <p:cNvCxnSpPr/>
          <p:nvPr/>
        </p:nvCxnSpPr>
        <p:spPr>
          <a:xfrm>
            <a:off x="7715034" y="1949911"/>
            <a:ext cx="51069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2" name="Google Shape;272;p22"/>
          <p:cNvSpPr/>
          <p:nvPr/>
        </p:nvSpPr>
        <p:spPr>
          <a:xfrm>
            <a:off x="7602150" y="2459480"/>
            <a:ext cx="4126800" cy="31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User experience (abbreviated as UX) is how a person feels when interfacing with a system. The system could be a website, mobile application, desktop software or even a physical object.</a:t>
            </a:r>
            <a:endParaRPr sz="180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273" name="Google Shape;273;p22"/>
          <p:cNvPicPr preferRelativeResize="0"/>
          <p:nvPr/>
        </p:nvPicPr>
        <p:blipFill rotWithShape="1">
          <a:blip r:embed="rId3">
            <a:alphaModFix/>
          </a:blip>
          <a:srcRect b="21216" l="0" r="0" t="21222"/>
          <a:stretch/>
        </p:blipFill>
        <p:spPr>
          <a:xfrm>
            <a:off x="-1061157" y="0"/>
            <a:ext cx="7943100" cy="68580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3"/>
          <p:cNvSpPr txBox="1"/>
          <p:nvPr/>
        </p:nvSpPr>
        <p:spPr>
          <a:xfrm>
            <a:off x="549275" y="455075"/>
            <a:ext cx="5116500" cy="13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279400" rtl="0" algn="l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b="1" lang="en-US" sz="4000">
                <a:solidFill>
                  <a:srgbClr val="414141"/>
                </a:solidFill>
                <a:latin typeface="Raleway"/>
                <a:ea typeface="Raleway"/>
                <a:cs typeface="Raleway"/>
                <a:sym typeface="Raleway"/>
              </a:rPr>
              <a:t>There’s more than one way..</a:t>
            </a:r>
            <a:endParaRPr/>
          </a:p>
        </p:txBody>
      </p:sp>
      <p:pic>
        <p:nvPicPr>
          <p:cNvPr id="279" name="Google Shape;27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2925" y="1484125"/>
            <a:ext cx="7503400" cy="37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825" y="795825"/>
            <a:ext cx="9658350" cy="4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5"/>
          <p:cNvSpPr txBox="1"/>
          <p:nvPr/>
        </p:nvSpPr>
        <p:spPr>
          <a:xfrm>
            <a:off x="549275" y="455075"/>
            <a:ext cx="5116500" cy="13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279400" rtl="0" algn="l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b="1" lang="en-US" sz="4000">
                <a:solidFill>
                  <a:srgbClr val="414141"/>
                </a:solidFill>
                <a:latin typeface="Raleway"/>
                <a:ea typeface="Raleway"/>
                <a:cs typeface="Raleway"/>
                <a:sym typeface="Raleway"/>
              </a:rPr>
              <a:t>But keep it minimal!</a:t>
            </a:r>
            <a:endParaRPr/>
          </a:p>
        </p:txBody>
      </p:sp>
      <p:pic>
        <p:nvPicPr>
          <p:cNvPr id="290" name="Google Shape;29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8150" y="1035275"/>
            <a:ext cx="7046025" cy="457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27CD0">
                  <a:alpha val="80000"/>
                </a:srgbClr>
              </a:gs>
              <a:gs pos="100000">
                <a:srgbClr val="754DD0">
                  <a:alpha val="80000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57" name="Google Shape;57;p8"/>
          <p:cNvPicPr preferRelativeResize="0"/>
          <p:nvPr/>
        </p:nvPicPr>
        <p:blipFill rotWithShape="1">
          <a:blip r:embed="rId3">
            <a:alphaModFix/>
          </a:blip>
          <a:srcRect b="0" l="0" r="0" t="9"/>
          <a:stretch/>
        </p:blipFill>
        <p:spPr>
          <a:xfrm>
            <a:off x="1035500" y="1508249"/>
            <a:ext cx="3123600" cy="31257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58" name="Google Shape;58;p8"/>
          <p:cNvGrpSpPr/>
          <p:nvPr/>
        </p:nvGrpSpPr>
        <p:grpSpPr>
          <a:xfrm>
            <a:off x="7178325" y="6293000"/>
            <a:ext cx="4746974" cy="330196"/>
            <a:chOff x="7178325" y="6293000"/>
            <a:chExt cx="4746974" cy="330196"/>
          </a:xfrm>
        </p:grpSpPr>
        <p:pic>
          <p:nvPicPr>
            <p:cNvPr id="59" name="Google Shape;59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78325" y="6293001"/>
              <a:ext cx="1052647" cy="330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85480" y="6293000"/>
              <a:ext cx="1476966" cy="330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137198" y="6293001"/>
              <a:ext cx="1788101" cy="3301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" name="Google Shape;62;p8"/>
          <p:cNvSpPr txBox="1"/>
          <p:nvPr/>
        </p:nvSpPr>
        <p:spPr>
          <a:xfrm>
            <a:off x="4739875" y="1499100"/>
            <a:ext cx="4583400" cy="2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en-US" sz="4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 am Nitya,</a:t>
            </a:r>
            <a:endParaRPr b="1" sz="4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en-US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Head of Design</a:t>
            </a:r>
            <a:endParaRPr b="1"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@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sz="4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11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sz="4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84250" y="2800700"/>
            <a:ext cx="2258898" cy="7724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/>
          <p:nvPr/>
        </p:nvSpPr>
        <p:spPr>
          <a:xfrm>
            <a:off x="4739875" y="3500100"/>
            <a:ext cx="31236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Innovation hub and Startup Accelerator</a:t>
            </a:r>
            <a:endParaRPr b="1" sz="2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6"/>
          <p:cNvSpPr txBox="1"/>
          <p:nvPr/>
        </p:nvSpPr>
        <p:spPr>
          <a:xfrm>
            <a:off x="6811400" y="2346525"/>
            <a:ext cx="4787400" cy="2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en-US" sz="4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UX Principles.</a:t>
            </a:r>
            <a:endParaRPr b="1" sz="4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sz="4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11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sz="4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6" name="Google Shape;29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2600" y="773700"/>
            <a:ext cx="4713401" cy="531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7"/>
          <p:cNvSpPr txBox="1"/>
          <p:nvPr/>
        </p:nvSpPr>
        <p:spPr>
          <a:xfrm>
            <a:off x="7602150" y="1550725"/>
            <a:ext cx="3108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808080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302" name="Google Shape;302;p27"/>
          <p:cNvPicPr preferRelativeResize="0"/>
          <p:nvPr/>
        </p:nvPicPr>
        <p:blipFill rotWithShape="1">
          <a:blip r:embed="rId3">
            <a:alphaModFix/>
          </a:blip>
          <a:srcRect b="35933" l="-960" r="960" t="6581"/>
          <a:stretch/>
        </p:blipFill>
        <p:spPr>
          <a:xfrm>
            <a:off x="-1061157" y="0"/>
            <a:ext cx="7943100" cy="68580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pic>
      <p:sp>
        <p:nvSpPr>
          <p:cNvPr id="303" name="Google Shape;303;p27"/>
          <p:cNvSpPr txBox="1"/>
          <p:nvPr/>
        </p:nvSpPr>
        <p:spPr>
          <a:xfrm>
            <a:off x="6483600" y="2491650"/>
            <a:ext cx="5576400" cy="14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PRINCIPLE #1</a:t>
            </a:r>
            <a:endParaRPr sz="6000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304" name="Google Shape;304;p27"/>
          <p:cNvSpPr txBox="1"/>
          <p:nvPr/>
        </p:nvSpPr>
        <p:spPr>
          <a:xfrm>
            <a:off x="6636550" y="3441050"/>
            <a:ext cx="5039700" cy="20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Visibility of System Status</a:t>
            </a:r>
            <a:endParaRPr b="1" sz="3000">
              <a:solidFill>
                <a:srgbClr val="FFF58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58A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8"/>
          <p:cNvSpPr txBox="1"/>
          <p:nvPr/>
        </p:nvSpPr>
        <p:spPr>
          <a:xfrm>
            <a:off x="7602150" y="1550725"/>
            <a:ext cx="3108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808080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310" name="Google Shape;310;p28"/>
          <p:cNvPicPr preferRelativeResize="0"/>
          <p:nvPr/>
        </p:nvPicPr>
        <p:blipFill rotWithShape="1">
          <a:blip r:embed="rId3">
            <a:alphaModFix/>
          </a:blip>
          <a:srcRect b="11095" l="0" r="0" t="5543"/>
          <a:stretch/>
        </p:blipFill>
        <p:spPr>
          <a:xfrm>
            <a:off x="-1061157" y="0"/>
            <a:ext cx="7943100" cy="68580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pic>
      <p:sp>
        <p:nvSpPr>
          <p:cNvPr id="311" name="Google Shape;311;p28"/>
          <p:cNvSpPr txBox="1"/>
          <p:nvPr/>
        </p:nvSpPr>
        <p:spPr>
          <a:xfrm>
            <a:off x="6483600" y="2186850"/>
            <a:ext cx="5576400" cy="14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PRINCIPLE #2</a:t>
            </a:r>
            <a:endParaRPr sz="6000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312" name="Google Shape;312;p28"/>
          <p:cNvSpPr txBox="1"/>
          <p:nvPr/>
        </p:nvSpPr>
        <p:spPr>
          <a:xfrm>
            <a:off x="6636550" y="3136250"/>
            <a:ext cx="5039700" cy="20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Match between system and the real world</a:t>
            </a:r>
            <a:endParaRPr b="1" sz="3000">
              <a:solidFill>
                <a:srgbClr val="FFF58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58A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9"/>
          <p:cNvSpPr txBox="1"/>
          <p:nvPr/>
        </p:nvSpPr>
        <p:spPr>
          <a:xfrm>
            <a:off x="7602150" y="1550725"/>
            <a:ext cx="3108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808080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318" name="Google Shape;318;p29"/>
          <p:cNvPicPr preferRelativeResize="0"/>
          <p:nvPr/>
        </p:nvPicPr>
        <p:blipFill rotWithShape="1">
          <a:blip r:embed="rId3">
            <a:alphaModFix/>
          </a:blip>
          <a:srcRect b="-33755" l="-6270" r="-911" t="-26603"/>
          <a:stretch/>
        </p:blipFill>
        <p:spPr>
          <a:xfrm>
            <a:off x="-464807" y="0"/>
            <a:ext cx="7943100" cy="6858000"/>
          </a:xfrm>
          <a:prstGeom prst="parallelogram">
            <a:avLst>
              <a:gd fmla="val 0" name="adj"/>
            </a:avLst>
          </a:prstGeom>
          <a:noFill/>
          <a:ln>
            <a:noFill/>
          </a:ln>
        </p:spPr>
      </p:pic>
      <p:sp>
        <p:nvSpPr>
          <p:cNvPr id="319" name="Google Shape;319;p29"/>
          <p:cNvSpPr txBox="1"/>
          <p:nvPr/>
        </p:nvSpPr>
        <p:spPr>
          <a:xfrm>
            <a:off x="6750375" y="2146400"/>
            <a:ext cx="5576400" cy="14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PRINCIPLE #3</a:t>
            </a:r>
            <a:endParaRPr sz="6000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320" name="Google Shape;320;p29"/>
          <p:cNvSpPr txBox="1"/>
          <p:nvPr/>
        </p:nvSpPr>
        <p:spPr>
          <a:xfrm>
            <a:off x="6903325" y="3095800"/>
            <a:ext cx="5039700" cy="20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Error Prevention</a:t>
            </a:r>
            <a:endParaRPr sz="3000">
              <a:solidFill>
                <a:srgbClr val="FFF58A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0"/>
          <p:cNvSpPr txBox="1"/>
          <p:nvPr/>
        </p:nvSpPr>
        <p:spPr>
          <a:xfrm>
            <a:off x="7602150" y="1550725"/>
            <a:ext cx="3108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808080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326" name="Google Shape;326;p30"/>
          <p:cNvPicPr preferRelativeResize="0"/>
          <p:nvPr/>
        </p:nvPicPr>
        <p:blipFill rotWithShape="1">
          <a:blip r:embed="rId3">
            <a:alphaModFix/>
          </a:blip>
          <a:srcRect b="15152" l="-1905" r="0" t="12796"/>
          <a:stretch/>
        </p:blipFill>
        <p:spPr>
          <a:xfrm>
            <a:off x="-1061157" y="0"/>
            <a:ext cx="7943100" cy="68580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pic>
      <p:sp>
        <p:nvSpPr>
          <p:cNvPr id="327" name="Google Shape;327;p30"/>
          <p:cNvSpPr txBox="1"/>
          <p:nvPr/>
        </p:nvSpPr>
        <p:spPr>
          <a:xfrm>
            <a:off x="6483600" y="2491650"/>
            <a:ext cx="5576400" cy="14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PRINCIPLE #4</a:t>
            </a:r>
            <a:endParaRPr sz="6000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328" name="Google Shape;328;p30"/>
          <p:cNvSpPr txBox="1"/>
          <p:nvPr/>
        </p:nvSpPr>
        <p:spPr>
          <a:xfrm>
            <a:off x="6636550" y="3441050"/>
            <a:ext cx="5039700" cy="20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Consistency and standards</a:t>
            </a:r>
            <a:endParaRPr sz="3000">
              <a:solidFill>
                <a:srgbClr val="FFF58A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1"/>
          <p:cNvSpPr txBox="1"/>
          <p:nvPr/>
        </p:nvSpPr>
        <p:spPr>
          <a:xfrm>
            <a:off x="7602150" y="1550725"/>
            <a:ext cx="3108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808080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334" name="Google Shape;334;p31"/>
          <p:cNvPicPr preferRelativeResize="0"/>
          <p:nvPr/>
        </p:nvPicPr>
        <p:blipFill rotWithShape="1">
          <a:blip r:embed="rId3">
            <a:alphaModFix/>
          </a:blip>
          <a:srcRect b="0" l="6821" r="6830" t="0"/>
          <a:stretch/>
        </p:blipFill>
        <p:spPr>
          <a:xfrm>
            <a:off x="-1061157" y="0"/>
            <a:ext cx="7943100" cy="68580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pic>
      <p:sp>
        <p:nvSpPr>
          <p:cNvPr id="335" name="Google Shape;335;p31"/>
          <p:cNvSpPr txBox="1"/>
          <p:nvPr/>
        </p:nvSpPr>
        <p:spPr>
          <a:xfrm>
            <a:off x="6483600" y="2491650"/>
            <a:ext cx="5576400" cy="14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PRINCIPLE #5</a:t>
            </a:r>
            <a:endParaRPr sz="6000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336" name="Google Shape;336;p31"/>
          <p:cNvSpPr txBox="1"/>
          <p:nvPr/>
        </p:nvSpPr>
        <p:spPr>
          <a:xfrm>
            <a:off x="6636550" y="3441050"/>
            <a:ext cx="5039700" cy="20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Help and Documentation</a:t>
            </a:r>
            <a:endParaRPr sz="3000">
              <a:solidFill>
                <a:srgbClr val="FFF58A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2"/>
          <p:cNvSpPr txBox="1"/>
          <p:nvPr/>
        </p:nvSpPr>
        <p:spPr>
          <a:xfrm>
            <a:off x="7602150" y="1550725"/>
            <a:ext cx="3108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808080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342" name="Google Shape;342;p32"/>
          <p:cNvPicPr preferRelativeResize="0"/>
          <p:nvPr/>
        </p:nvPicPr>
        <p:blipFill rotWithShape="1">
          <a:blip r:embed="rId3">
            <a:alphaModFix/>
          </a:blip>
          <a:srcRect b="0" l="6567" r="6567" t="0"/>
          <a:stretch/>
        </p:blipFill>
        <p:spPr>
          <a:xfrm>
            <a:off x="-1061157" y="0"/>
            <a:ext cx="7943100" cy="68580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pic>
      <p:sp>
        <p:nvSpPr>
          <p:cNvPr id="343" name="Google Shape;343;p32"/>
          <p:cNvSpPr txBox="1"/>
          <p:nvPr/>
        </p:nvSpPr>
        <p:spPr>
          <a:xfrm>
            <a:off x="6483600" y="2491650"/>
            <a:ext cx="5576400" cy="14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PRINCIPLE #6</a:t>
            </a:r>
            <a:endParaRPr sz="6000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344" name="Google Shape;344;p32"/>
          <p:cNvSpPr txBox="1"/>
          <p:nvPr/>
        </p:nvSpPr>
        <p:spPr>
          <a:xfrm>
            <a:off x="6636550" y="3441050"/>
            <a:ext cx="5039700" cy="20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Aesthetic and minimal UI</a:t>
            </a:r>
            <a:endParaRPr sz="3000">
              <a:solidFill>
                <a:srgbClr val="FFF58A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/>
          <p:nvPr/>
        </p:nvSpPr>
        <p:spPr>
          <a:xfrm>
            <a:off x="4431925" y="411584"/>
            <a:ext cx="3328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414141"/>
                </a:solidFill>
                <a:latin typeface="Raleway"/>
                <a:ea typeface="Raleway"/>
                <a:cs typeface="Raleway"/>
                <a:sym typeface="Raleway"/>
              </a:rPr>
              <a:t>Step by Step</a:t>
            </a:r>
            <a:endParaRPr b="1" sz="4000">
              <a:solidFill>
                <a:srgbClr val="41414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50" name="Google Shape;350;p33"/>
          <p:cNvGrpSpPr/>
          <p:nvPr/>
        </p:nvGrpSpPr>
        <p:grpSpPr>
          <a:xfrm>
            <a:off x="5596495" y="1193372"/>
            <a:ext cx="998949" cy="93900"/>
            <a:chOff x="5596495" y="1193372"/>
            <a:chExt cx="998949" cy="93900"/>
          </a:xfrm>
        </p:grpSpPr>
        <p:sp>
          <p:nvSpPr>
            <p:cNvPr id="351" name="Google Shape;351;p33"/>
            <p:cNvSpPr/>
            <p:nvPr/>
          </p:nvSpPr>
          <p:spPr>
            <a:xfrm>
              <a:off x="5822757" y="1193372"/>
              <a:ext cx="93900" cy="93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352" name="Google Shape;352;p33"/>
            <p:cNvSpPr/>
            <p:nvPr/>
          </p:nvSpPr>
          <p:spPr>
            <a:xfrm>
              <a:off x="6049019" y="1193372"/>
              <a:ext cx="93900" cy="93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353" name="Google Shape;353;p33"/>
            <p:cNvSpPr/>
            <p:nvPr/>
          </p:nvSpPr>
          <p:spPr>
            <a:xfrm>
              <a:off x="6275281" y="1193372"/>
              <a:ext cx="93900" cy="93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354" name="Google Shape;354;p33"/>
            <p:cNvSpPr/>
            <p:nvPr/>
          </p:nvSpPr>
          <p:spPr>
            <a:xfrm>
              <a:off x="6501544" y="1193372"/>
              <a:ext cx="93900" cy="93900"/>
            </a:xfrm>
            <a:prstGeom prst="ellipse">
              <a:avLst/>
            </a:prstGeom>
            <a:solidFill>
              <a:srgbClr val="4E11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355" name="Google Shape;355;p33"/>
            <p:cNvSpPr/>
            <p:nvPr/>
          </p:nvSpPr>
          <p:spPr>
            <a:xfrm>
              <a:off x="5596495" y="1193372"/>
              <a:ext cx="93900" cy="93900"/>
            </a:xfrm>
            <a:prstGeom prst="ellipse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</p:grpSp>
      <p:sp>
        <p:nvSpPr>
          <p:cNvPr id="356" name="Google Shape;356;p33"/>
          <p:cNvSpPr/>
          <p:nvPr/>
        </p:nvSpPr>
        <p:spPr>
          <a:xfrm>
            <a:off x="2941320" y="3573286"/>
            <a:ext cx="2103000" cy="5574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Step 02</a:t>
            </a:r>
            <a:endParaRPr b="1"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7" name="Google Shape;357;p33"/>
          <p:cNvSpPr/>
          <p:nvPr/>
        </p:nvSpPr>
        <p:spPr>
          <a:xfrm>
            <a:off x="5044440" y="3573286"/>
            <a:ext cx="2103000" cy="5574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Step 03</a:t>
            </a:r>
            <a:endParaRPr b="1"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8" name="Google Shape;358;p33"/>
          <p:cNvSpPr/>
          <p:nvPr/>
        </p:nvSpPr>
        <p:spPr>
          <a:xfrm>
            <a:off x="7147560" y="3573286"/>
            <a:ext cx="2103000" cy="557400"/>
          </a:xfrm>
          <a:prstGeom prst="rect">
            <a:avLst/>
          </a:prstGeom>
          <a:solidFill>
            <a:srgbClr val="4E11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Step 04</a:t>
            </a:r>
            <a:endParaRPr b="1"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9" name="Google Shape;359;p33"/>
          <p:cNvSpPr/>
          <p:nvPr/>
        </p:nvSpPr>
        <p:spPr>
          <a:xfrm>
            <a:off x="968825" y="2270224"/>
            <a:ext cx="2279400" cy="1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As a group, list down some problems a first time job seeker faces.</a:t>
            </a:r>
            <a:endParaRPr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60" name="Google Shape;360;p33"/>
          <p:cNvSpPr txBox="1"/>
          <p:nvPr/>
        </p:nvSpPr>
        <p:spPr>
          <a:xfrm>
            <a:off x="968825" y="1978575"/>
            <a:ext cx="188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14141"/>
                </a:solidFill>
                <a:latin typeface="Raleway"/>
                <a:ea typeface="Raleway"/>
                <a:cs typeface="Raleway"/>
                <a:sym typeface="Raleway"/>
              </a:rPr>
              <a:t>Understand the user Problems</a:t>
            </a:r>
            <a:endParaRPr b="1" sz="1600">
              <a:solidFill>
                <a:srgbClr val="41414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1" name="Google Shape;361;p33"/>
          <p:cNvSpPr/>
          <p:nvPr/>
        </p:nvSpPr>
        <p:spPr>
          <a:xfrm>
            <a:off x="3071948" y="4982111"/>
            <a:ext cx="22794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What different solutions can support our user meet his objectives?</a:t>
            </a:r>
            <a:endParaRPr sz="1200">
              <a:solidFill>
                <a:srgbClr val="000000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62" name="Google Shape;362;p33"/>
          <p:cNvSpPr txBox="1"/>
          <p:nvPr/>
        </p:nvSpPr>
        <p:spPr>
          <a:xfrm>
            <a:off x="3071951" y="4690450"/>
            <a:ext cx="188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14141"/>
                </a:solidFill>
                <a:latin typeface="Raleway"/>
                <a:ea typeface="Raleway"/>
                <a:cs typeface="Raleway"/>
                <a:sym typeface="Raleway"/>
              </a:rPr>
              <a:t>Brainstorm Ideas </a:t>
            </a:r>
            <a:endParaRPr b="1" sz="1600">
              <a:solidFill>
                <a:srgbClr val="41414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3" name="Google Shape;363;p33"/>
          <p:cNvSpPr/>
          <p:nvPr/>
        </p:nvSpPr>
        <p:spPr>
          <a:xfrm>
            <a:off x="5175070" y="2270227"/>
            <a:ext cx="22794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Hear from everyone in the group about their ideas. </a:t>
            </a:r>
            <a:endParaRPr sz="1200">
              <a:solidFill>
                <a:srgbClr val="000000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64" name="Google Shape;364;p33"/>
          <p:cNvSpPr txBox="1"/>
          <p:nvPr/>
        </p:nvSpPr>
        <p:spPr>
          <a:xfrm>
            <a:off x="5175070" y="1978563"/>
            <a:ext cx="114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14141"/>
                </a:solidFill>
                <a:latin typeface="Raleway"/>
                <a:ea typeface="Raleway"/>
                <a:cs typeface="Raleway"/>
                <a:sym typeface="Raleway"/>
              </a:rPr>
              <a:t>Sharing</a:t>
            </a:r>
            <a:endParaRPr b="1" sz="1600">
              <a:solidFill>
                <a:srgbClr val="41414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5" name="Google Shape;365;p33"/>
          <p:cNvSpPr/>
          <p:nvPr/>
        </p:nvSpPr>
        <p:spPr>
          <a:xfrm>
            <a:off x="7278189" y="4982111"/>
            <a:ext cx="22794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Vote for 1 idea to prototype</a:t>
            </a:r>
            <a:endParaRPr sz="1200">
              <a:solidFill>
                <a:srgbClr val="000000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66" name="Google Shape;366;p33"/>
          <p:cNvSpPr txBox="1"/>
          <p:nvPr/>
        </p:nvSpPr>
        <p:spPr>
          <a:xfrm>
            <a:off x="7278189" y="4690447"/>
            <a:ext cx="114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14141"/>
                </a:solidFill>
                <a:latin typeface="Raleway"/>
                <a:ea typeface="Raleway"/>
                <a:cs typeface="Raleway"/>
                <a:sym typeface="Raleway"/>
              </a:rPr>
              <a:t>Selection</a:t>
            </a:r>
            <a:endParaRPr b="1" sz="1600">
              <a:solidFill>
                <a:srgbClr val="41414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7" name="Google Shape;367;p33"/>
          <p:cNvSpPr/>
          <p:nvPr/>
        </p:nvSpPr>
        <p:spPr>
          <a:xfrm>
            <a:off x="9381309" y="2270227"/>
            <a:ext cx="22794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Quick and dirty concept prototypes to mockup your idea.</a:t>
            </a:r>
            <a:endParaRPr sz="1200">
              <a:solidFill>
                <a:srgbClr val="000000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68" name="Google Shape;368;p33"/>
          <p:cNvSpPr txBox="1"/>
          <p:nvPr/>
        </p:nvSpPr>
        <p:spPr>
          <a:xfrm>
            <a:off x="9381296" y="1978575"/>
            <a:ext cx="166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14141"/>
                </a:solidFill>
                <a:latin typeface="Raleway"/>
                <a:ea typeface="Raleway"/>
                <a:cs typeface="Raleway"/>
                <a:sym typeface="Raleway"/>
              </a:rPr>
              <a:t>Prototype</a:t>
            </a:r>
            <a:endParaRPr b="1" sz="1600">
              <a:solidFill>
                <a:srgbClr val="41414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69" name="Google Shape;369;p33"/>
          <p:cNvCxnSpPr/>
          <p:nvPr/>
        </p:nvCxnSpPr>
        <p:spPr>
          <a:xfrm rot="10800000">
            <a:off x="2941319" y="4130646"/>
            <a:ext cx="0" cy="1465800"/>
          </a:xfrm>
          <a:prstGeom prst="straightConnector1">
            <a:avLst/>
          </a:prstGeom>
          <a:noFill/>
          <a:ln cap="flat" cmpd="sng" w="9525">
            <a:solidFill>
              <a:srgbClr val="A4C2F4"/>
            </a:solidFill>
            <a:prstDash val="solid"/>
            <a:miter lim="800000"/>
            <a:headEnd len="med" w="med" type="oval"/>
            <a:tailEnd len="sm" w="sm" type="none"/>
          </a:ln>
        </p:spPr>
      </p:cxnSp>
      <p:cxnSp>
        <p:nvCxnSpPr>
          <p:cNvPr id="370" name="Google Shape;370;p33"/>
          <p:cNvCxnSpPr/>
          <p:nvPr/>
        </p:nvCxnSpPr>
        <p:spPr>
          <a:xfrm rot="10800000">
            <a:off x="7147560" y="4130646"/>
            <a:ext cx="0" cy="1465800"/>
          </a:xfrm>
          <a:prstGeom prst="straightConnector1">
            <a:avLst/>
          </a:prstGeom>
          <a:noFill/>
          <a:ln cap="flat" cmpd="sng" w="9525">
            <a:solidFill>
              <a:srgbClr val="1155CC"/>
            </a:solidFill>
            <a:prstDash val="solid"/>
            <a:miter lim="800000"/>
            <a:headEnd len="med" w="med" type="oval"/>
            <a:tailEnd len="sm" w="sm" type="none"/>
          </a:ln>
        </p:spPr>
      </p:cxnSp>
      <p:cxnSp>
        <p:nvCxnSpPr>
          <p:cNvPr id="371" name="Google Shape;371;p33"/>
          <p:cNvCxnSpPr/>
          <p:nvPr/>
        </p:nvCxnSpPr>
        <p:spPr>
          <a:xfrm rot="10800000">
            <a:off x="5044440" y="2107486"/>
            <a:ext cx="0" cy="1465800"/>
          </a:xfrm>
          <a:prstGeom prst="straightConnector1">
            <a:avLst/>
          </a:prstGeom>
          <a:noFill/>
          <a:ln cap="flat" cmpd="sng" w="9525">
            <a:solidFill>
              <a:srgbClr val="6D9EEB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372" name="Google Shape;372;p33"/>
          <p:cNvCxnSpPr/>
          <p:nvPr/>
        </p:nvCxnSpPr>
        <p:spPr>
          <a:xfrm rot="10800000">
            <a:off x="9250680" y="2107486"/>
            <a:ext cx="0" cy="1465800"/>
          </a:xfrm>
          <a:prstGeom prst="straightConnector1">
            <a:avLst/>
          </a:prstGeom>
          <a:noFill/>
          <a:ln cap="flat" cmpd="sng" w="9525">
            <a:solidFill>
              <a:srgbClr val="C86EAA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373" name="Google Shape;373;p33"/>
          <p:cNvSpPr/>
          <p:nvPr/>
        </p:nvSpPr>
        <p:spPr>
          <a:xfrm>
            <a:off x="838200" y="3573285"/>
            <a:ext cx="2103118" cy="557348"/>
          </a:xfrm>
          <a:custGeom>
            <a:rect b="b" l="l" r="r" t="t"/>
            <a:pathLst>
              <a:path extrusionOk="0" h="557348" w="2103118">
                <a:moveTo>
                  <a:pt x="0" y="0"/>
                </a:moveTo>
                <a:lnTo>
                  <a:pt x="2103118" y="0"/>
                </a:lnTo>
                <a:lnTo>
                  <a:pt x="2103118" y="557348"/>
                </a:lnTo>
                <a:lnTo>
                  <a:pt x="0" y="55734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Step 01</a:t>
            </a:r>
            <a:endParaRPr/>
          </a:p>
        </p:txBody>
      </p:sp>
      <p:sp>
        <p:nvSpPr>
          <p:cNvPr id="374" name="Google Shape;374;p33"/>
          <p:cNvSpPr/>
          <p:nvPr/>
        </p:nvSpPr>
        <p:spPr>
          <a:xfrm>
            <a:off x="9250682" y="3573286"/>
            <a:ext cx="2103118" cy="557348"/>
          </a:xfrm>
          <a:custGeom>
            <a:rect b="b" l="l" r="r" t="t"/>
            <a:pathLst>
              <a:path extrusionOk="0" h="557348" w="2103118">
                <a:moveTo>
                  <a:pt x="0" y="0"/>
                </a:moveTo>
                <a:lnTo>
                  <a:pt x="2103118" y="0"/>
                </a:lnTo>
                <a:lnTo>
                  <a:pt x="2103118" y="557348"/>
                </a:lnTo>
                <a:lnTo>
                  <a:pt x="0" y="557348"/>
                </a:lnTo>
                <a:close/>
              </a:path>
            </a:pathLst>
          </a:custGeom>
          <a:solidFill>
            <a:srgbClr val="7911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Step 05</a:t>
            </a:r>
            <a:endParaRPr b="1"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924874" cy="585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67399" cy="595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/>
          <p:nvPr/>
        </p:nvSpPr>
        <p:spPr>
          <a:xfrm>
            <a:off x="7015425" y="2346525"/>
            <a:ext cx="4583400" cy="2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en-US" sz="4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b="1" lang="en-US" sz="4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et’s start with a game!</a:t>
            </a:r>
            <a:endParaRPr b="1" sz="4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sz="4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11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sz="4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70;p9"/>
          <p:cNvPicPr preferRelativeResize="0"/>
          <p:nvPr/>
        </p:nvPicPr>
        <p:blipFill rotWithShape="1">
          <a:blip r:embed="rId3">
            <a:alphaModFix/>
          </a:blip>
          <a:srcRect b="13540" l="0" r="0" t="13540"/>
          <a:stretch/>
        </p:blipFill>
        <p:spPr>
          <a:xfrm>
            <a:off x="1382600" y="1710575"/>
            <a:ext cx="4713400" cy="343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875" y="623200"/>
            <a:ext cx="9448800" cy="52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7"/>
          <p:cNvSpPr txBox="1"/>
          <p:nvPr/>
        </p:nvSpPr>
        <p:spPr>
          <a:xfrm>
            <a:off x="6811400" y="1522450"/>
            <a:ext cx="4787400" cy="2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en-US" sz="4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Let’s Prototype!</a:t>
            </a:r>
            <a:endParaRPr b="1" sz="4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sz="4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11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sz="4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5" name="Google Shape;395;p37"/>
          <p:cNvPicPr preferRelativeResize="0"/>
          <p:nvPr/>
        </p:nvPicPr>
        <p:blipFill rotWithShape="1">
          <a:blip r:embed="rId3">
            <a:alphaModFix/>
          </a:blip>
          <a:srcRect b="13539" l="0" r="0" t="0"/>
          <a:stretch/>
        </p:blipFill>
        <p:spPr>
          <a:xfrm>
            <a:off x="1382600" y="1391462"/>
            <a:ext cx="4713400" cy="407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8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01" name="Google Shape;401;p38"/>
          <p:cNvSpPr txBox="1"/>
          <p:nvPr/>
        </p:nvSpPr>
        <p:spPr>
          <a:xfrm>
            <a:off x="2116275" y="1519075"/>
            <a:ext cx="7959300" cy="20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THANK YOU!</a:t>
            </a:r>
            <a:endParaRPr b="1" i="0" sz="66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02" name="Google Shape;402;p38"/>
          <p:cNvCxnSpPr/>
          <p:nvPr/>
        </p:nvCxnSpPr>
        <p:spPr>
          <a:xfrm>
            <a:off x="5633775" y="3355771"/>
            <a:ext cx="9243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3" name="Google Shape;403;p38"/>
          <p:cNvSpPr txBox="1"/>
          <p:nvPr/>
        </p:nvSpPr>
        <p:spPr>
          <a:xfrm>
            <a:off x="1771075" y="3761425"/>
            <a:ext cx="8649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Nitya Kumar</a:t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nitya.k@numa.co</a:t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grpSp>
        <p:nvGrpSpPr>
          <p:cNvPr id="404" name="Google Shape;404;p38"/>
          <p:cNvGrpSpPr/>
          <p:nvPr/>
        </p:nvGrpSpPr>
        <p:grpSpPr>
          <a:xfrm>
            <a:off x="1966687" y="5921312"/>
            <a:ext cx="8258478" cy="512738"/>
            <a:chOff x="2116275" y="5921312"/>
            <a:chExt cx="8258478" cy="512738"/>
          </a:xfrm>
        </p:grpSpPr>
        <p:pic>
          <p:nvPicPr>
            <p:cNvPr id="405" name="Google Shape;405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6275" y="5921313"/>
              <a:ext cx="1658558" cy="512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" name="Google Shape;406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39634" y="5921315"/>
              <a:ext cx="2293669" cy="512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7" name="Google Shape;407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98090" y="5921312"/>
              <a:ext cx="2776662" cy="51273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/>
        </p:nvSpPr>
        <p:spPr>
          <a:xfrm>
            <a:off x="7602150" y="938975"/>
            <a:ext cx="4215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Design Mindset</a:t>
            </a:r>
            <a:endParaRPr b="1" sz="4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6" name="Google Shape;76;p10"/>
          <p:cNvSpPr txBox="1"/>
          <p:nvPr/>
        </p:nvSpPr>
        <p:spPr>
          <a:xfrm>
            <a:off x="7602150" y="1550725"/>
            <a:ext cx="3108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808080"/>
                </a:solidFill>
                <a:latin typeface="Raleway Light"/>
                <a:ea typeface="Raleway Light"/>
                <a:cs typeface="Raleway Light"/>
                <a:sym typeface="Raleway Light"/>
              </a:rPr>
              <a:t>A problem solving mindset</a:t>
            </a:r>
            <a:endParaRPr sz="1400">
              <a:solidFill>
                <a:srgbClr val="808080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cxnSp>
        <p:nvCxnSpPr>
          <p:cNvPr id="77" name="Google Shape;77;p10"/>
          <p:cNvCxnSpPr/>
          <p:nvPr/>
        </p:nvCxnSpPr>
        <p:spPr>
          <a:xfrm>
            <a:off x="7715034" y="1949911"/>
            <a:ext cx="51069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8" name="Google Shape;78;p10"/>
          <p:cNvSpPr/>
          <p:nvPr/>
        </p:nvSpPr>
        <p:spPr>
          <a:xfrm>
            <a:off x="7291249" y="2867469"/>
            <a:ext cx="4126826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Fall in love with the problem, not the solution. Know what  is the right problem to solve.</a:t>
            </a:r>
            <a:endParaRPr sz="120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79" name="Google Shape;79;p10"/>
          <p:cNvSpPr txBox="1"/>
          <p:nvPr/>
        </p:nvSpPr>
        <p:spPr>
          <a:xfrm>
            <a:off x="7291248" y="2590470"/>
            <a:ext cx="30844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SOLVE REAL PROBLEMS</a:t>
            </a:r>
            <a:endParaRPr b="1"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0" name="Google Shape;80;p10"/>
          <p:cNvSpPr/>
          <p:nvPr/>
        </p:nvSpPr>
        <p:spPr>
          <a:xfrm>
            <a:off x="6951255" y="3899035"/>
            <a:ext cx="41268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In order to find the right problem, empathise and understand the end user.</a:t>
            </a:r>
            <a:endParaRPr sz="120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81" name="Google Shape;81;p10"/>
          <p:cNvSpPr txBox="1"/>
          <p:nvPr/>
        </p:nvSpPr>
        <p:spPr>
          <a:xfrm>
            <a:off x="6951254" y="3622036"/>
            <a:ext cx="3108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EMPATHISE WITH THE USER</a:t>
            </a:r>
            <a:endParaRPr b="1"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2" name="Google Shape;82;p10"/>
          <p:cNvSpPr/>
          <p:nvPr/>
        </p:nvSpPr>
        <p:spPr>
          <a:xfrm>
            <a:off x="6687233" y="4930601"/>
            <a:ext cx="41268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The first solution or first version of a solution is never the best. Test, iterate and keep innovating!</a:t>
            </a:r>
            <a:endParaRPr sz="120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83" name="Google Shape;83;p10"/>
          <p:cNvSpPr txBox="1"/>
          <p:nvPr/>
        </p:nvSpPr>
        <p:spPr>
          <a:xfrm>
            <a:off x="6687232" y="4653602"/>
            <a:ext cx="323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TEST - LEARN - TEST</a:t>
            </a:r>
            <a:endParaRPr b="1"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4" name="Google Shape;84;p10"/>
          <p:cNvPicPr preferRelativeResize="0"/>
          <p:nvPr/>
        </p:nvPicPr>
        <p:blipFill rotWithShape="1">
          <a:blip r:embed="rId3">
            <a:alphaModFix/>
          </a:blip>
          <a:srcRect b="21216" l="0" r="0" t="21222"/>
          <a:stretch/>
        </p:blipFill>
        <p:spPr>
          <a:xfrm>
            <a:off x="-1061157" y="0"/>
            <a:ext cx="7943100" cy="68580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"/>
          <p:cNvSpPr txBox="1"/>
          <p:nvPr/>
        </p:nvSpPr>
        <p:spPr>
          <a:xfrm>
            <a:off x="6811400" y="2346525"/>
            <a:ext cx="4787400" cy="2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en-US" sz="4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Are you ready for a challenge?</a:t>
            </a:r>
            <a:endParaRPr b="1" sz="4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sz="4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11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sz="4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" name="Google Shape;90;p11"/>
          <p:cNvPicPr preferRelativeResize="0"/>
          <p:nvPr/>
        </p:nvPicPr>
        <p:blipFill rotWithShape="1">
          <a:blip r:embed="rId3">
            <a:alphaModFix/>
          </a:blip>
          <a:srcRect b="0" l="14285" r="14285" t="0"/>
          <a:stretch/>
        </p:blipFill>
        <p:spPr>
          <a:xfrm>
            <a:off x="1382600" y="1710575"/>
            <a:ext cx="4713400" cy="343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2"/>
          <p:cNvSpPr txBox="1"/>
          <p:nvPr/>
        </p:nvSpPr>
        <p:spPr>
          <a:xfrm>
            <a:off x="1412850" y="2262250"/>
            <a:ext cx="9366300" cy="29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“How might we help first time job seekers to better prepare for their interviews?”</a:t>
            </a:r>
            <a:endParaRPr b="1" sz="4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/>
          <p:nvPr/>
        </p:nvSpPr>
        <p:spPr>
          <a:xfrm>
            <a:off x="4431925" y="411584"/>
            <a:ext cx="3328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414141"/>
                </a:solidFill>
                <a:latin typeface="Raleway"/>
                <a:ea typeface="Raleway"/>
                <a:cs typeface="Raleway"/>
                <a:sym typeface="Raleway"/>
              </a:rPr>
              <a:t>Step by Step</a:t>
            </a:r>
            <a:endParaRPr b="1" sz="4000">
              <a:solidFill>
                <a:srgbClr val="41414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01" name="Google Shape;101;p13"/>
          <p:cNvGrpSpPr/>
          <p:nvPr/>
        </p:nvGrpSpPr>
        <p:grpSpPr>
          <a:xfrm>
            <a:off x="5596495" y="1193372"/>
            <a:ext cx="998949" cy="93900"/>
            <a:chOff x="5596495" y="1193372"/>
            <a:chExt cx="998949" cy="93900"/>
          </a:xfrm>
        </p:grpSpPr>
        <p:sp>
          <p:nvSpPr>
            <p:cNvPr id="102" name="Google Shape;102;p13"/>
            <p:cNvSpPr/>
            <p:nvPr/>
          </p:nvSpPr>
          <p:spPr>
            <a:xfrm>
              <a:off x="5822757" y="1193372"/>
              <a:ext cx="93900" cy="93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6049019" y="1193372"/>
              <a:ext cx="93900" cy="93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6275281" y="1193372"/>
              <a:ext cx="93900" cy="93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6501544" y="1193372"/>
              <a:ext cx="93900" cy="93900"/>
            </a:xfrm>
            <a:prstGeom prst="ellipse">
              <a:avLst/>
            </a:prstGeom>
            <a:solidFill>
              <a:srgbClr val="4E11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5596495" y="1193372"/>
              <a:ext cx="93900" cy="93900"/>
            </a:xfrm>
            <a:prstGeom prst="ellipse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</p:grpSp>
      <p:sp>
        <p:nvSpPr>
          <p:cNvPr id="107" name="Google Shape;107;p13"/>
          <p:cNvSpPr/>
          <p:nvPr/>
        </p:nvSpPr>
        <p:spPr>
          <a:xfrm>
            <a:off x="2941320" y="3573286"/>
            <a:ext cx="2103000" cy="5574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Step 02</a:t>
            </a:r>
            <a:endParaRPr b="1"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8" name="Google Shape;108;p13"/>
          <p:cNvSpPr/>
          <p:nvPr/>
        </p:nvSpPr>
        <p:spPr>
          <a:xfrm>
            <a:off x="5044440" y="3573286"/>
            <a:ext cx="2103000" cy="5574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Step 03</a:t>
            </a:r>
            <a:endParaRPr b="1"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9" name="Google Shape;109;p13"/>
          <p:cNvSpPr/>
          <p:nvPr/>
        </p:nvSpPr>
        <p:spPr>
          <a:xfrm>
            <a:off x="7147560" y="3573286"/>
            <a:ext cx="2103000" cy="557400"/>
          </a:xfrm>
          <a:prstGeom prst="rect">
            <a:avLst/>
          </a:prstGeom>
          <a:solidFill>
            <a:srgbClr val="4E11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Step 04</a:t>
            </a:r>
            <a:endParaRPr b="1"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0" name="Google Shape;110;p13"/>
          <p:cNvSpPr/>
          <p:nvPr/>
        </p:nvSpPr>
        <p:spPr>
          <a:xfrm>
            <a:off x="968825" y="2270224"/>
            <a:ext cx="2279400" cy="1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As a group, list down some problems a first time job seeker faces.</a:t>
            </a:r>
            <a:endParaRPr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11" name="Google Shape;111;p13"/>
          <p:cNvSpPr txBox="1"/>
          <p:nvPr/>
        </p:nvSpPr>
        <p:spPr>
          <a:xfrm>
            <a:off x="968825" y="1978575"/>
            <a:ext cx="188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14141"/>
                </a:solidFill>
                <a:latin typeface="Raleway"/>
                <a:ea typeface="Raleway"/>
                <a:cs typeface="Raleway"/>
                <a:sym typeface="Raleway"/>
              </a:rPr>
              <a:t>Understand the user Problems</a:t>
            </a:r>
            <a:endParaRPr b="1" sz="1600">
              <a:solidFill>
                <a:srgbClr val="41414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2" name="Google Shape;112;p13"/>
          <p:cNvSpPr/>
          <p:nvPr/>
        </p:nvSpPr>
        <p:spPr>
          <a:xfrm>
            <a:off x="838200" y="3573285"/>
            <a:ext cx="2103118" cy="557348"/>
          </a:xfrm>
          <a:custGeom>
            <a:rect b="b" l="l" r="r" t="t"/>
            <a:pathLst>
              <a:path extrusionOk="0" h="557348" w="2103118">
                <a:moveTo>
                  <a:pt x="0" y="0"/>
                </a:moveTo>
                <a:lnTo>
                  <a:pt x="2103118" y="0"/>
                </a:lnTo>
                <a:lnTo>
                  <a:pt x="2103118" y="557348"/>
                </a:lnTo>
                <a:lnTo>
                  <a:pt x="0" y="55734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Step 01</a:t>
            </a:r>
            <a:endParaRPr/>
          </a:p>
        </p:txBody>
      </p:sp>
      <p:sp>
        <p:nvSpPr>
          <p:cNvPr id="113" name="Google Shape;113;p13"/>
          <p:cNvSpPr/>
          <p:nvPr/>
        </p:nvSpPr>
        <p:spPr>
          <a:xfrm>
            <a:off x="9250682" y="3573286"/>
            <a:ext cx="2103118" cy="557348"/>
          </a:xfrm>
          <a:custGeom>
            <a:rect b="b" l="l" r="r" t="t"/>
            <a:pathLst>
              <a:path extrusionOk="0" h="557348" w="2103118">
                <a:moveTo>
                  <a:pt x="0" y="0"/>
                </a:moveTo>
                <a:lnTo>
                  <a:pt x="2103118" y="0"/>
                </a:lnTo>
                <a:lnTo>
                  <a:pt x="2103118" y="557348"/>
                </a:lnTo>
                <a:lnTo>
                  <a:pt x="0" y="557348"/>
                </a:lnTo>
                <a:close/>
              </a:path>
            </a:pathLst>
          </a:custGeom>
          <a:solidFill>
            <a:srgbClr val="7911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Step 05</a:t>
            </a:r>
            <a:endParaRPr b="1"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"/>
          <p:cNvSpPr txBox="1"/>
          <p:nvPr/>
        </p:nvSpPr>
        <p:spPr>
          <a:xfrm>
            <a:off x="4431925" y="411584"/>
            <a:ext cx="3328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414141"/>
                </a:solidFill>
                <a:latin typeface="Raleway"/>
                <a:ea typeface="Raleway"/>
                <a:cs typeface="Raleway"/>
                <a:sym typeface="Raleway"/>
              </a:rPr>
              <a:t>Step by Step</a:t>
            </a:r>
            <a:endParaRPr b="1" sz="4000">
              <a:solidFill>
                <a:srgbClr val="41414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19" name="Google Shape;119;p14"/>
          <p:cNvGrpSpPr/>
          <p:nvPr/>
        </p:nvGrpSpPr>
        <p:grpSpPr>
          <a:xfrm>
            <a:off x="5596495" y="1193372"/>
            <a:ext cx="998949" cy="93900"/>
            <a:chOff x="5596495" y="1193372"/>
            <a:chExt cx="998949" cy="93900"/>
          </a:xfrm>
        </p:grpSpPr>
        <p:sp>
          <p:nvSpPr>
            <p:cNvPr id="120" name="Google Shape;120;p14"/>
            <p:cNvSpPr/>
            <p:nvPr/>
          </p:nvSpPr>
          <p:spPr>
            <a:xfrm>
              <a:off x="5822757" y="1193372"/>
              <a:ext cx="93900" cy="93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6049019" y="1193372"/>
              <a:ext cx="93900" cy="93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6275281" y="1193372"/>
              <a:ext cx="93900" cy="93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6501544" y="1193372"/>
              <a:ext cx="93900" cy="93900"/>
            </a:xfrm>
            <a:prstGeom prst="ellipse">
              <a:avLst/>
            </a:prstGeom>
            <a:solidFill>
              <a:srgbClr val="4E11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5596495" y="1193372"/>
              <a:ext cx="93900" cy="93900"/>
            </a:xfrm>
            <a:prstGeom prst="ellipse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</p:grpSp>
      <p:sp>
        <p:nvSpPr>
          <p:cNvPr id="125" name="Google Shape;125;p14"/>
          <p:cNvSpPr/>
          <p:nvPr/>
        </p:nvSpPr>
        <p:spPr>
          <a:xfrm>
            <a:off x="2941320" y="3573286"/>
            <a:ext cx="2103000" cy="5574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Step 02</a:t>
            </a:r>
            <a:endParaRPr b="1"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6" name="Google Shape;126;p14"/>
          <p:cNvSpPr/>
          <p:nvPr/>
        </p:nvSpPr>
        <p:spPr>
          <a:xfrm>
            <a:off x="5044440" y="3573286"/>
            <a:ext cx="2103000" cy="5574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Step 03</a:t>
            </a:r>
            <a:endParaRPr b="1"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7" name="Google Shape;127;p14"/>
          <p:cNvSpPr/>
          <p:nvPr/>
        </p:nvSpPr>
        <p:spPr>
          <a:xfrm>
            <a:off x="7147560" y="3573286"/>
            <a:ext cx="2103000" cy="557400"/>
          </a:xfrm>
          <a:prstGeom prst="rect">
            <a:avLst/>
          </a:prstGeom>
          <a:solidFill>
            <a:srgbClr val="4E11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Step 04</a:t>
            </a:r>
            <a:endParaRPr b="1"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8" name="Google Shape;128;p14"/>
          <p:cNvSpPr/>
          <p:nvPr/>
        </p:nvSpPr>
        <p:spPr>
          <a:xfrm>
            <a:off x="968825" y="2270224"/>
            <a:ext cx="2279400" cy="1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As a group, list down some problems a first time job seeker faces.</a:t>
            </a:r>
            <a:endParaRPr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29" name="Google Shape;129;p14"/>
          <p:cNvSpPr txBox="1"/>
          <p:nvPr/>
        </p:nvSpPr>
        <p:spPr>
          <a:xfrm>
            <a:off x="968825" y="1978575"/>
            <a:ext cx="188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14141"/>
                </a:solidFill>
                <a:latin typeface="Raleway"/>
                <a:ea typeface="Raleway"/>
                <a:cs typeface="Raleway"/>
                <a:sym typeface="Raleway"/>
              </a:rPr>
              <a:t>Understand the user Problems</a:t>
            </a:r>
            <a:endParaRPr b="1" sz="1600">
              <a:solidFill>
                <a:srgbClr val="41414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0" name="Google Shape;130;p14"/>
          <p:cNvSpPr/>
          <p:nvPr/>
        </p:nvSpPr>
        <p:spPr>
          <a:xfrm>
            <a:off x="838200" y="3573285"/>
            <a:ext cx="2103118" cy="557348"/>
          </a:xfrm>
          <a:custGeom>
            <a:rect b="b" l="l" r="r" t="t"/>
            <a:pathLst>
              <a:path extrusionOk="0" h="557348" w="2103118">
                <a:moveTo>
                  <a:pt x="0" y="0"/>
                </a:moveTo>
                <a:lnTo>
                  <a:pt x="2103118" y="0"/>
                </a:lnTo>
                <a:lnTo>
                  <a:pt x="2103118" y="557348"/>
                </a:lnTo>
                <a:lnTo>
                  <a:pt x="0" y="55734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Step 01</a:t>
            </a:r>
            <a:endParaRPr/>
          </a:p>
        </p:txBody>
      </p:sp>
      <p:sp>
        <p:nvSpPr>
          <p:cNvPr id="131" name="Google Shape;131;p14"/>
          <p:cNvSpPr/>
          <p:nvPr/>
        </p:nvSpPr>
        <p:spPr>
          <a:xfrm>
            <a:off x="9250682" y="3573286"/>
            <a:ext cx="2103118" cy="557348"/>
          </a:xfrm>
          <a:custGeom>
            <a:rect b="b" l="l" r="r" t="t"/>
            <a:pathLst>
              <a:path extrusionOk="0" h="557348" w="2103118">
                <a:moveTo>
                  <a:pt x="0" y="0"/>
                </a:moveTo>
                <a:lnTo>
                  <a:pt x="2103118" y="0"/>
                </a:lnTo>
                <a:lnTo>
                  <a:pt x="2103118" y="557348"/>
                </a:lnTo>
                <a:lnTo>
                  <a:pt x="0" y="557348"/>
                </a:lnTo>
                <a:close/>
              </a:path>
            </a:pathLst>
          </a:custGeom>
          <a:solidFill>
            <a:srgbClr val="7911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Step 05</a:t>
            </a:r>
            <a:endParaRPr b="1"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2" name="Google Shape;132;p14"/>
          <p:cNvSpPr txBox="1"/>
          <p:nvPr/>
        </p:nvSpPr>
        <p:spPr>
          <a:xfrm>
            <a:off x="838200" y="4355275"/>
            <a:ext cx="5612400" cy="2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List down the main problematic areas for your user.</a:t>
            </a:r>
            <a:endParaRPr b="1" sz="3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sz="4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11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sz="4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To celebrate 100,000 views on my last countdown, I decided to make a brand new one for you to use at your church, youth group, school, or wherever you want!&#10;&#10;Music Used :&#10;TheFatRat - Time Lapse&#10;Tobu - Colors&#10;&#10;Programs used :&#10;Adobe After Effects CC 2014&#10;&#10;Expect more frequent uploads in the future!" id="133" name="Google Shape;133;p14" title="Electric  - 5 Minute Countdow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20375" y="157350"/>
            <a:ext cx="2428300" cy="182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/>
          <p:nvPr/>
        </p:nvSpPr>
        <p:spPr>
          <a:xfrm>
            <a:off x="4431925" y="411584"/>
            <a:ext cx="3328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414141"/>
                </a:solidFill>
                <a:latin typeface="Raleway"/>
                <a:ea typeface="Raleway"/>
                <a:cs typeface="Raleway"/>
                <a:sym typeface="Raleway"/>
              </a:rPr>
              <a:t>Step by Step</a:t>
            </a:r>
            <a:endParaRPr b="1" sz="4000">
              <a:solidFill>
                <a:srgbClr val="41414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39" name="Google Shape;139;p15"/>
          <p:cNvGrpSpPr/>
          <p:nvPr/>
        </p:nvGrpSpPr>
        <p:grpSpPr>
          <a:xfrm>
            <a:off x="5596495" y="1193372"/>
            <a:ext cx="998949" cy="93900"/>
            <a:chOff x="5596495" y="1193372"/>
            <a:chExt cx="998949" cy="93900"/>
          </a:xfrm>
        </p:grpSpPr>
        <p:sp>
          <p:nvSpPr>
            <p:cNvPr id="140" name="Google Shape;140;p15"/>
            <p:cNvSpPr/>
            <p:nvPr/>
          </p:nvSpPr>
          <p:spPr>
            <a:xfrm>
              <a:off x="5822757" y="1193372"/>
              <a:ext cx="93900" cy="939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6049019" y="1193372"/>
              <a:ext cx="93900" cy="939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6275281" y="1193372"/>
              <a:ext cx="93900" cy="939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6501544" y="1193372"/>
              <a:ext cx="93900" cy="93900"/>
            </a:xfrm>
            <a:prstGeom prst="ellipse">
              <a:avLst/>
            </a:prstGeom>
            <a:solidFill>
              <a:srgbClr val="4E11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5596495" y="1193372"/>
              <a:ext cx="93900" cy="93900"/>
            </a:xfrm>
            <a:prstGeom prst="ellipse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</p:grpSp>
      <p:sp>
        <p:nvSpPr>
          <p:cNvPr id="145" name="Google Shape;145;p15"/>
          <p:cNvSpPr/>
          <p:nvPr/>
        </p:nvSpPr>
        <p:spPr>
          <a:xfrm>
            <a:off x="2941320" y="3573286"/>
            <a:ext cx="2103000" cy="5574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Step 02</a:t>
            </a:r>
            <a:endParaRPr b="1"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6" name="Google Shape;146;p15"/>
          <p:cNvSpPr/>
          <p:nvPr/>
        </p:nvSpPr>
        <p:spPr>
          <a:xfrm>
            <a:off x="5044440" y="3573286"/>
            <a:ext cx="2103000" cy="5574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Step 03</a:t>
            </a:r>
            <a:endParaRPr b="1"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7" name="Google Shape;147;p15"/>
          <p:cNvSpPr/>
          <p:nvPr/>
        </p:nvSpPr>
        <p:spPr>
          <a:xfrm>
            <a:off x="7147560" y="3573286"/>
            <a:ext cx="2103000" cy="557400"/>
          </a:xfrm>
          <a:prstGeom prst="rect">
            <a:avLst/>
          </a:prstGeom>
          <a:solidFill>
            <a:srgbClr val="4E11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Step 04</a:t>
            </a:r>
            <a:endParaRPr b="1"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8" name="Google Shape;148;p15"/>
          <p:cNvSpPr/>
          <p:nvPr/>
        </p:nvSpPr>
        <p:spPr>
          <a:xfrm>
            <a:off x="968825" y="2270224"/>
            <a:ext cx="2279400" cy="1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As a group, list down some problems a first time job seeker faces.</a:t>
            </a:r>
            <a:endParaRPr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49" name="Google Shape;149;p15"/>
          <p:cNvSpPr txBox="1"/>
          <p:nvPr/>
        </p:nvSpPr>
        <p:spPr>
          <a:xfrm>
            <a:off x="968825" y="1978575"/>
            <a:ext cx="188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14141"/>
                </a:solidFill>
                <a:latin typeface="Raleway"/>
                <a:ea typeface="Raleway"/>
                <a:cs typeface="Raleway"/>
                <a:sym typeface="Raleway"/>
              </a:rPr>
              <a:t>Understand the user Problems</a:t>
            </a:r>
            <a:endParaRPr b="1" sz="1600">
              <a:solidFill>
                <a:srgbClr val="41414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0" name="Google Shape;150;p15"/>
          <p:cNvSpPr/>
          <p:nvPr/>
        </p:nvSpPr>
        <p:spPr>
          <a:xfrm>
            <a:off x="3071948" y="4982111"/>
            <a:ext cx="22794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What different solutions can support our user meet his objectives?</a:t>
            </a:r>
            <a:endParaRPr sz="1200">
              <a:solidFill>
                <a:srgbClr val="000000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51" name="Google Shape;151;p15"/>
          <p:cNvSpPr txBox="1"/>
          <p:nvPr/>
        </p:nvSpPr>
        <p:spPr>
          <a:xfrm>
            <a:off x="3071951" y="4690450"/>
            <a:ext cx="188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14141"/>
                </a:solidFill>
                <a:latin typeface="Raleway"/>
                <a:ea typeface="Raleway"/>
                <a:cs typeface="Raleway"/>
                <a:sym typeface="Raleway"/>
              </a:rPr>
              <a:t>Brainstorm Ideas </a:t>
            </a:r>
            <a:endParaRPr b="1" sz="1600">
              <a:solidFill>
                <a:srgbClr val="41414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52" name="Google Shape;152;p15"/>
          <p:cNvCxnSpPr/>
          <p:nvPr/>
        </p:nvCxnSpPr>
        <p:spPr>
          <a:xfrm rot="10800000">
            <a:off x="2941319" y="4130646"/>
            <a:ext cx="0" cy="1465800"/>
          </a:xfrm>
          <a:prstGeom prst="straightConnector1">
            <a:avLst/>
          </a:prstGeom>
          <a:noFill/>
          <a:ln cap="flat" cmpd="sng" w="9525">
            <a:solidFill>
              <a:srgbClr val="A4C2F4"/>
            </a:solidFill>
            <a:prstDash val="solid"/>
            <a:miter lim="800000"/>
            <a:headEnd len="med" w="med" type="oval"/>
            <a:tailEnd len="sm" w="sm" type="none"/>
          </a:ln>
        </p:spPr>
      </p:cxnSp>
      <p:sp>
        <p:nvSpPr>
          <p:cNvPr id="153" name="Google Shape;153;p15"/>
          <p:cNvSpPr/>
          <p:nvPr/>
        </p:nvSpPr>
        <p:spPr>
          <a:xfrm>
            <a:off x="838200" y="3573285"/>
            <a:ext cx="2103118" cy="557348"/>
          </a:xfrm>
          <a:custGeom>
            <a:rect b="b" l="l" r="r" t="t"/>
            <a:pathLst>
              <a:path extrusionOk="0" h="557348" w="2103118">
                <a:moveTo>
                  <a:pt x="0" y="0"/>
                </a:moveTo>
                <a:lnTo>
                  <a:pt x="2103118" y="0"/>
                </a:lnTo>
                <a:lnTo>
                  <a:pt x="2103118" y="557348"/>
                </a:lnTo>
                <a:lnTo>
                  <a:pt x="0" y="55734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Step 01</a:t>
            </a:r>
            <a:endParaRPr/>
          </a:p>
        </p:txBody>
      </p:sp>
      <p:sp>
        <p:nvSpPr>
          <p:cNvPr id="154" name="Google Shape;154;p15"/>
          <p:cNvSpPr/>
          <p:nvPr/>
        </p:nvSpPr>
        <p:spPr>
          <a:xfrm>
            <a:off x="9250682" y="3573286"/>
            <a:ext cx="2103118" cy="557348"/>
          </a:xfrm>
          <a:custGeom>
            <a:rect b="b" l="l" r="r" t="t"/>
            <a:pathLst>
              <a:path extrusionOk="0" h="557348" w="2103118">
                <a:moveTo>
                  <a:pt x="0" y="0"/>
                </a:moveTo>
                <a:lnTo>
                  <a:pt x="2103118" y="0"/>
                </a:lnTo>
                <a:lnTo>
                  <a:pt x="2103118" y="557348"/>
                </a:lnTo>
                <a:lnTo>
                  <a:pt x="0" y="557348"/>
                </a:lnTo>
                <a:close/>
              </a:path>
            </a:pathLst>
          </a:custGeom>
          <a:solidFill>
            <a:srgbClr val="7911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Step 05</a:t>
            </a:r>
            <a:endParaRPr b="1"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ZColor 9">
      <a:dk1>
        <a:srgbClr val="000000"/>
      </a:dk1>
      <a:lt1>
        <a:srgbClr val="FFFFFF"/>
      </a:lt1>
      <a:dk2>
        <a:srgbClr val="020202"/>
      </a:dk2>
      <a:lt2>
        <a:srgbClr val="E7E6E6"/>
      </a:lt2>
      <a:accent1>
        <a:srgbClr val="027CD0"/>
      </a:accent1>
      <a:accent2>
        <a:srgbClr val="754DD0"/>
      </a:accent2>
      <a:accent3>
        <a:srgbClr val="027CD0"/>
      </a:accent3>
      <a:accent4>
        <a:srgbClr val="754DD0"/>
      </a:accent4>
      <a:accent5>
        <a:srgbClr val="027CD0"/>
      </a:accent5>
      <a:accent6>
        <a:srgbClr val="754DD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